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ource Serif 4 Semi Bold"/>
      <p:regular r:id="rId17"/>
    </p:embeddedFont>
    <p:embeddedFont>
      <p:font typeface="Source Serif 4 Semi Bold"/>
      <p:regular r:id="rId18"/>
    </p:embeddedFont>
    <p:embeddedFont>
      <p:font typeface="Source Serif 4 Semi Bold"/>
      <p:regular r:id="rId19"/>
    </p:embeddedFont>
    <p:embeddedFont>
      <p:font typeface="Source Serif 4 Semi Bold"/>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8659" y="682823"/>
            <a:ext cx="7746683" cy="4697254"/>
          </a:xfrm>
          <a:prstGeom prst="rect">
            <a:avLst/>
          </a:prstGeom>
          <a:noFill/>
          <a:ln/>
        </p:spPr>
        <p:txBody>
          <a:bodyPr wrap="square" lIns="0" tIns="0" rIns="0" bIns="0" rtlCol="0" anchor="t"/>
          <a:lstStyle/>
          <a:p>
            <a:pPr algn="ctr" indent="0" marL="0">
              <a:lnSpc>
                <a:spcPts val="9200"/>
              </a:lnSpc>
              <a:buNone/>
            </a:pPr>
            <a:r>
              <a:rPr lang="en-US" sz="7350" dirty="0">
                <a:solidFill>
                  <a:srgbClr val="1C9770"/>
                </a:solidFill>
                <a:latin typeface="Source Serif 4 Semi Bold" pitchFamily="34" charset="0"/>
                <a:ea typeface="Source Serif 4 Semi Bold" pitchFamily="34" charset="-122"/>
                <a:cs typeface="Source Serif 4 Semi Bold" pitchFamily="34" charset="-120"/>
              </a:rPr>
              <a:t>Sign Language Recognition</a:t>
            </a:r>
            <a:pPr algn="ctr" indent="0" marL="0">
              <a:lnSpc>
                <a:spcPts val="9200"/>
              </a:lnSpc>
              <a:buNone/>
            </a:pPr>
            <a:r>
              <a:rPr lang="en-US" sz="7350" dirty="0">
                <a:solidFill>
                  <a:srgbClr val="D73AD7"/>
                </a:solidFill>
                <a:latin typeface="Source Serif 4 Semi Bold" pitchFamily="34" charset="0"/>
                <a:ea typeface="Source Serif 4 Semi Bold" pitchFamily="34" charset="-122"/>
                <a:cs typeface="Source Serif 4 Semi Bold" pitchFamily="34" charset="-120"/>
              </a:rPr>
              <a:t> Using MNIST Dataset</a:t>
            </a:r>
            <a:endParaRPr lang="en-US" sz="7350" dirty="0"/>
          </a:p>
        </p:txBody>
      </p:sp>
      <p:sp>
        <p:nvSpPr>
          <p:cNvPr id="4" name="Text 1"/>
          <p:cNvSpPr/>
          <p:nvPr/>
        </p:nvSpPr>
        <p:spPr>
          <a:xfrm>
            <a:off x="698659" y="5679519"/>
            <a:ext cx="7746683" cy="704374"/>
          </a:xfrm>
          <a:prstGeom prst="rect">
            <a:avLst/>
          </a:prstGeom>
          <a:noFill/>
          <a:ln/>
        </p:spPr>
        <p:txBody>
          <a:bodyPr wrap="square" lIns="0" tIns="0" rIns="0" bIns="0" rtlCol="0" anchor="t"/>
          <a:lstStyle/>
          <a:p>
            <a:pPr algn="ctr" indent="0" marL="0">
              <a:lnSpc>
                <a:spcPts val="2750"/>
              </a:lnSpc>
              <a:buNone/>
            </a:pPr>
            <a:r>
              <a:rPr lang="en-US" sz="2200" dirty="0">
                <a:solidFill>
                  <a:srgbClr val="D73AD7"/>
                </a:solidFill>
                <a:latin typeface="Source Serif 4 Semi Bold" pitchFamily="34" charset="0"/>
                <a:ea typeface="Source Serif 4 Semi Bold" pitchFamily="34" charset="-122"/>
                <a:cs typeface="Source Serif 4 Semi Bold" pitchFamily="34" charset="-120"/>
              </a:rPr>
              <a:t>Unlocking communication through AI-powered gesture recognition</a:t>
            </a:r>
            <a:endParaRPr lang="en-US" sz="2200" dirty="0"/>
          </a:p>
        </p:txBody>
      </p:sp>
      <p:sp>
        <p:nvSpPr>
          <p:cNvPr id="5" name="Text 2"/>
          <p:cNvSpPr/>
          <p:nvPr/>
        </p:nvSpPr>
        <p:spPr>
          <a:xfrm>
            <a:off x="698659" y="6683335"/>
            <a:ext cx="7746683" cy="319445"/>
          </a:xfrm>
          <a:prstGeom prst="rect">
            <a:avLst/>
          </a:prstGeom>
          <a:noFill/>
          <a:ln/>
        </p:spPr>
        <p:txBody>
          <a:bodyPr wrap="none" lIns="0" tIns="0" rIns="0" bIns="0" rtlCol="0" anchor="t"/>
          <a:lstStyle/>
          <a:p>
            <a:pPr algn="ctr" indent="0" marL="0">
              <a:lnSpc>
                <a:spcPts val="2500"/>
              </a:lnSpc>
              <a:buNone/>
            </a:pPr>
            <a:r>
              <a:rPr lang="en-US" sz="1550" dirty="0">
                <a:solidFill>
                  <a:srgbClr val="272525"/>
                </a:solidFill>
                <a:latin typeface="Source Sans 3" pitchFamily="34" charset="0"/>
                <a:ea typeface="Source Sans 3" pitchFamily="34" charset="-122"/>
                <a:cs typeface="Source Sans 3" pitchFamily="34" charset="-120"/>
              </a:rPr>
              <a:t>Presented by [ KHUSHBAKHT JILANI ]</a:t>
            </a:r>
            <a:endParaRPr lang="en-US" sz="1550" dirty="0"/>
          </a:p>
        </p:txBody>
      </p:sp>
      <p:sp>
        <p:nvSpPr>
          <p:cNvPr id="6" name="Text 3"/>
          <p:cNvSpPr/>
          <p:nvPr/>
        </p:nvSpPr>
        <p:spPr>
          <a:xfrm>
            <a:off x="698659" y="7227332"/>
            <a:ext cx="7746683" cy="319445"/>
          </a:xfrm>
          <a:prstGeom prst="rect">
            <a:avLst/>
          </a:prstGeom>
          <a:noFill/>
          <a:ln/>
        </p:spPr>
        <p:txBody>
          <a:bodyPr wrap="none" lIns="0" tIns="0" rIns="0" bIns="0" rtlCol="0" anchor="t"/>
          <a:lstStyle/>
          <a:p>
            <a:pPr algn="ctr" indent="0" marL="0">
              <a:lnSpc>
                <a:spcPts val="2500"/>
              </a:lnSpc>
              <a:buNone/>
            </a:pPr>
            <a:r>
              <a:rPr lang="en-US" sz="1550" dirty="0">
                <a:solidFill>
                  <a:srgbClr val="272525"/>
                </a:solidFill>
                <a:latin typeface="Source Sans 3" pitchFamily="34" charset="0"/>
                <a:ea typeface="Source Sans 3" pitchFamily="34" charset="-122"/>
                <a:cs typeface="Source Sans 3" pitchFamily="34" charset="-120"/>
              </a:rPr>
              <a:t>Date: August 2025</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1637" y="720685"/>
            <a:ext cx="6273760" cy="598051"/>
          </a:xfrm>
          <a:prstGeom prst="rect">
            <a:avLst/>
          </a:prstGeom>
          <a:noFill/>
          <a:ln/>
        </p:spPr>
        <p:txBody>
          <a:bodyPr wrap="none" lIns="0" tIns="0" rIns="0" bIns="0" rtlCol="0" anchor="t"/>
          <a:lstStyle/>
          <a:p>
            <a:pPr algn="l" indent="0" marL="0">
              <a:lnSpc>
                <a:spcPts val="4700"/>
              </a:lnSpc>
              <a:buNone/>
            </a:pPr>
            <a:r>
              <a:rPr lang="en-US" sz="3750" dirty="0">
                <a:solidFill>
                  <a:srgbClr val="D73AD7"/>
                </a:solidFill>
                <a:latin typeface="Source Serif 4 Semi Bold" pitchFamily="34" charset="0"/>
                <a:ea typeface="Source Serif 4 Semi Bold" pitchFamily="34" charset="-122"/>
                <a:cs typeface="Source Serif 4 Semi Bold" pitchFamily="34" charset="-120"/>
              </a:rPr>
              <a:t>Conclusion &amp; Call to Action</a:t>
            </a:r>
            <a:endParaRPr lang="en-US" sz="3750" dirty="0"/>
          </a:p>
        </p:txBody>
      </p:sp>
      <p:sp>
        <p:nvSpPr>
          <p:cNvPr id="3" name="Shape 1"/>
          <p:cNvSpPr/>
          <p:nvPr/>
        </p:nvSpPr>
        <p:spPr>
          <a:xfrm>
            <a:off x="711637" y="1725335"/>
            <a:ext cx="13207127" cy="1818442"/>
          </a:xfrm>
          <a:prstGeom prst="roundRect">
            <a:avLst>
              <a:gd name="adj" fmla="val 4697"/>
            </a:avLst>
          </a:prstGeom>
          <a:solidFill>
            <a:srgbClr val="F4D4F7"/>
          </a:solidFill>
          <a:ln w="7620">
            <a:solidFill>
              <a:srgbClr val="DABADD"/>
            </a:solidFill>
            <a:prstDash val="solid"/>
          </a:ln>
        </p:spPr>
      </p:sp>
      <p:sp>
        <p:nvSpPr>
          <p:cNvPr id="4" name="Shape 2"/>
          <p:cNvSpPr/>
          <p:nvPr/>
        </p:nvSpPr>
        <p:spPr>
          <a:xfrm>
            <a:off x="719257" y="1732955"/>
            <a:ext cx="4397216" cy="1803202"/>
          </a:xfrm>
          <a:prstGeom prst="roundRect">
            <a:avLst>
              <a:gd name="adj" fmla="val 4736"/>
            </a:avLst>
          </a:prstGeom>
          <a:solidFill>
            <a:srgbClr val="F4D4F7"/>
          </a:solidFill>
          <a:ln/>
        </p:spPr>
      </p:sp>
      <p:sp>
        <p:nvSpPr>
          <p:cNvPr id="5" name="Text 3"/>
          <p:cNvSpPr/>
          <p:nvPr/>
        </p:nvSpPr>
        <p:spPr>
          <a:xfrm>
            <a:off x="922496" y="1936194"/>
            <a:ext cx="2730818" cy="298966"/>
          </a:xfrm>
          <a:prstGeom prst="rect">
            <a:avLst/>
          </a:prstGeom>
          <a:noFill/>
          <a:ln/>
        </p:spPr>
        <p:txBody>
          <a:bodyPr wrap="none" lIns="0" tIns="0" rIns="0" bIns="0" rtlCol="0" anchor="t"/>
          <a:lstStyle/>
          <a:p>
            <a:pPr algn="l" indent="0" marL="0">
              <a:lnSpc>
                <a:spcPts val="235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Promising Accessibility</a:t>
            </a:r>
            <a:endParaRPr lang="en-US" sz="1850" dirty="0"/>
          </a:p>
        </p:txBody>
      </p:sp>
      <p:sp>
        <p:nvSpPr>
          <p:cNvPr id="6" name="Text 4"/>
          <p:cNvSpPr/>
          <p:nvPr/>
        </p:nvSpPr>
        <p:spPr>
          <a:xfrm>
            <a:off x="922496" y="2357080"/>
            <a:ext cx="3990737" cy="975836"/>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Source Sans 3" pitchFamily="34" charset="0"/>
                <a:ea typeface="Source Sans 3" pitchFamily="34" charset="-122"/>
                <a:cs typeface="Source Sans 3" pitchFamily="34" charset="-120"/>
              </a:rPr>
              <a:t>Sign Language Recognition using the MNIST dataset showcases the profound potential of AI in driving accessibility and fostering inclusivity.</a:t>
            </a:r>
            <a:endParaRPr lang="en-US" sz="1600" dirty="0"/>
          </a:p>
        </p:txBody>
      </p:sp>
      <p:sp>
        <p:nvSpPr>
          <p:cNvPr id="7" name="Shape 5"/>
          <p:cNvSpPr/>
          <p:nvPr/>
        </p:nvSpPr>
        <p:spPr>
          <a:xfrm>
            <a:off x="5116473" y="1732955"/>
            <a:ext cx="4397335" cy="1803202"/>
          </a:xfrm>
          <a:prstGeom prst="rect">
            <a:avLst/>
          </a:prstGeom>
          <a:solidFill>
            <a:srgbClr val="F4D4F7"/>
          </a:solidFill>
          <a:ln/>
        </p:spPr>
      </p:sp>
      <p:sp>
        <p:nvSpPr>
          <p:cNvPr id="8" name="Shape 6"/>
          <p:cNvSpPr/>
          <p:nvPr/>
        </p:nvSpPr>
        <p:spPr>
          <a:xfrm>
            <a:off x="5116473" y="1732955"/>
            <a:ext cx="22860" cy="1803202"/>
          </a:xfrm>
          <a:prstGeom prst="roundRect">
            <a:avLst>
              <a:gd name="adj" fmla="val 373606"/>
            </a:avLst>
          </a:prstGeom>
          <a:solidFill>
            <a:srgbClr val="DABADD"/>
          </a:solidFill>
          <a:ln/>
        </p:spPr>
      </p:sp>
      <p:sp>
        <p:nvSpPr>
          <p:cNvPr id="9" name="Text 7"/>
          <p:cNvSpPr/>
          <p:nvPr/>
        </p:nvSpPr>
        <p:spPr>
          <a:xfrm>
            <a:off x="5319713" y="1936194"/>
            <a:ext cx="2392323" cy="298966"/>
          </a:xfrm>
          <a:prstGeom prst="rect">
            <a:avLst/>
          </a:prstGeom>
          <a:noFill/>
          <a:ln/>
        </p:spPr>
        <p:txBody>
          <a:bodyPr wrap="none" lIns="0" tIns="0" rIns="0" bIns="0" rtlCol="0" anchor="t"/>
          <a:lstStyle/>
          <a:p>
            <a:pPr algn="l" indent="0" marL="0">
              <a:lnSpc>
                <a:spcPts val="235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High Accuracy</a:t>
            </a:r>
            <a:endParaRPr lang="en-US" sz="1850" dirty="0"/>
          </a:p>
        </p:txBody>
      </p:sp>
      <p:sp>
        <p:nvSpPr>
          <p:cNvPr id="10" name="Text 8"/>
          <p:cNvSpPr/>
          <p:nvPr/>
        </p:nvSpPr>
        <p:spPr>
          <a:xfrm>
            <a:off x="5319713" y="2357080"/>
            <a:ext cx="3990856" cy="975836"/>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Source Sans 3" pitchFamily="34" charset="0"/>
                <a:ea typeface="Source Sans 3" pitchFamily="34" charset="-122"/>
                <a:cs typeface="Source Sans 3" pitchFamily="34" charset="-120"/>
              </a:rPr>
              <a:t>CNN-based models deliver high accuracy, making practical applications a reality today, bridging crucial communication gaps.</a:t>
            </a:r>
            <a:endParaRPr lang="en-US" sz="1600" dirty="0"/>
          </a:p>
        </p:txBody>
      </p:sp>
      <p:sp>
        <p:nvSpPr>
          <p:cNvPr id="11" name="Shape 9"/>
          <p:cNvSpPr/>
          <p:nvPr/>
        </p:nvSpPr>
        <p:spPr>
          <a:xfrm>
            <a:off x="9513808" y="1732955"/>
            <a:ext cx="4397216" cy="1803202"/>
          </a:xfrm>
          <a:prstGeom prst="rect">
            <a:avLst/>
          </a:prstGeom>
          <a:solidFill>
            <a:srgbClr val="F4D4F7"/>
          </a:solidFill>
          <a:ln/>
        </p:spPr>
      </p:sp>
      <p:sp>
        <p:nvSpPr>
          <p:cNvPr id="12" name="Shape 10"/>
          <p:cNvSpPr/>
          <p:nvPr/>
        </p:nvSpPr>
        <p:spPr>
          <a:xfrm>
            <a:off x="9513808" y="1732955"/>
            <a:ext cx="22860" cy="1803202"/>
          </a:xfrm>
          <a:prstGeom prst="roundRect">
            <a:avLst>
              <a:gd name="adj" fmla="val 373606"/>
            </a:avLst>
          </a:prstGeom>
          <a:solidFill>
            <a:srgbClr val="DABADD"/>
          </a:solidFill>
          <a:ln/>
        </p:spPr>
      </p:sp>
      <p:sp>
        <p:nvSpPr>
          <p:cNvPr id="13" name="Text 11"/>
          <p:cNvSpPr/>
          <p:nvPr/>
        </p:nvSpPr>
        <p:spPr>
          <a:xfrm>
            <a:off x="9717048" y="1936194"/>
            <a:ext cx="2392323" cy="298966"/>
          </a:xfrm>
          <a:prstGeom prst="rect">
            <a:avLst/>
          </a:prstGeom>
          <a:noFill/>
          <a:ln/>
        </p:spPr>
        <p:txBody>
          <a:bodyPr wrap="none" lIns="0" tIns="0" rIns="0" bIns="0" rtlCol="0" anchor="t"/>
          <a:lstStyle/>
          <a:p>
            <a:pPr algn="l" indent="0" marL="0">
              <a:lnSpc>
                <a:spcPts val="235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Future Inclusivity</a:t>
            </a:r>
            <a:endParaRPr lang="en-US" sz="1850" dirty="0"/>
          </a:p>
        </p:txBody>
      </p:sp>
      <p:sp>
        <p:nvSpPr>
          <p:cNvPr id="14" name="Text 12"/>
          <p:cNvSpPr/>
          <p:nvPr/>
        </p:nvSpPr>
        <p:spPr>
          <a:xfrm>
            <a:off x="9717048" y="2357080"/>
            <a:ext cx="3990737" cy="975836"/>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Source Sans 3" pitchFamily="34" charset="0"/>
                <a:ea typeface="Source Sans 3" pitchFamily="34" charset="-122"/>
                <a:cs typeface="Source Sans 3" pitchFamily="34" charset="-120"/>
              </a:rPr>
              <a:t>Continued advancements promise a future where communication is effortless and inclusive for everyone, worldwide.</a:t>
            </a:r>
            <a:endParaRPr lang="en-US" sz="1600" dirty="0"/>
          </a:p>
        </p:txBody>
      </p:sp>
      <p:sp>
        <p:nvSpPr>
          <p:cNvPr id="15" name="Text 13"/>
          <p:cNvSpPr/>
          <p:nvPr/>
        </p:nvSpPr>
        <p:spPr>
          <a:xfrm>
            <a:off x="711637" y="3848695"/>
            <a:ext cx="13207127" cy="2476024"/>
          </a:xfrm>
          <a:prstGeom prst="rect">
            <a:avLst/>
          </a:prstGeom>
          <a:noFill/>
          <a:ln/>
        </p:spPr>
        <p:txBody>
          <a:bodyPr wrap="square" lIns="0" tIns="0" rIns="0" bIns="0" rtlCol="0" anchor="t"/>
          <a:lstStyle/>
          <a:p>
            <a:pPr algn="ctr" indent="0" marL="0">
              <a:lnSpc>
                <a:spcPts val="6450"/>
              </a:lnSpc>
              <a:buNone/>
            </a:pPr>
            <a:r>
              <a:rPr lang="en-US" sz="5150" dirty="0">
                <a:solidFill>
                  <a:srgbClr val="D73AD7"/>
                </a:solidFill>
                <a:latin typeface="Source Serif 4 Semi Bold" pitchFamily="34" charset="0"/>
                <a:ea typeface="Source Serif 4 Semi Bold" pitchFamily="34" charset="-122"/>
                <a:cs typeface="Source Serif 4 Semi Bold" pitchFamily="34" charset="-120"/>
              </a:rPr>
              <a:t>Let’s innovate together to break communication barriers and empower all voices.</a:t>
            </a:r>
            <a:endParaRPr lang="en-US" sz="5150" dirty="0"/>
          </a:p>
        </p:txBody>
      </p:sp>
      <p:sp>
        <p:nvSpPr>
          <p:cNvPr id="16" name="Text 14"/>
          <p:cNvSpPr/>
          <p:nvPr/>
        </p:nvSpPr>
        <p:spPr>
          <a:xfrm>
            <a:off x="711637" y="6629638"/>
            <a:ext cx="13207127" cy="325279"/>
          </a:xfrm>
          <a:prstGeom prst="rect">
            <a:avLst/>
          </a:prstGeom>
          <a:noFill/>
          <a:ln/>
        </p:spPr>
        <p:txBody>
          <a:bodyPr wrap="none" lIns="0" tIns="0" rIns="0" bIns="0" rtlCol="0" anchor="t"/>
          <a:lstStyle/>
          <a:p>
            <a:pPr algn="ctr" indent="0" marL="0">
              <a:lnSpc>
                <a:spcPts val="2550"/>
              </a:lnSpc>
              <a:buNone/>
            </a:pPr>
            <a:r>
              <a:rPr lang="en-US" sz="1600" dirty="0">
                <a:solidFill>
                  <a:srgbClr val="1C9770"/>
                </a:solidFill>
                <a:latin typeface="Source Sans 3" pitchFamily="34" charset="0"/>
                <a:ea typeface="Source Sans 3" pitchFamily="34" charset="-122"/>
                <a:cs typeface="Source Sans 3" pitchFamily="34" charset="-120"/>
              </a:rPr>
              <a:t>Thank you!</a:t>
            </a:r>
            <a:endParaRPr lang="en-US" sz="1600" dirty="0"/>
          </a:p>
        </p:txBody>
      </p:sp>
      <p:sp>
        <p:nvSpPr>
          <p:cNvPr id="17" name="Text 15"/>
          <p:cNvSpPr/>
          <p:nvPr/>
        </p:nvSpPr>
        <p:spPr>
          <a:xfrm>
            <a:off x="711637" y="7183636"/>
            <a:ext cx="13207127" cy="325279"/>
          </a:xfrm>
          <a:prstGeom prst="rect">
            <a:avLst/>
          </a:prstGeom>
          <a:noFill/>
          <a:ln/>
        </p:spPr>
        <p:txBody>
          <a:bodyPr wrap="none" lIns="0" tIns="0" rIns="0" bIns="0" rtlCol="0" anchor="t"/>
          <a:lstStyle/>
          <a:p>
            <a:pPr algn="ctr" indent="0" marL="0">
              <a:lnSpc>
                <a:spcPts val="2550"/>
              </a:lnSpc>
              <a:buNone/>
            </a:pPr>
            <a:r>
              <a:rPr lang="en-US" sz="1600" dirty="0">
                <a:solidFill>
                  <a:srgbClr val="272525"/>
                </a:solidFill>
                <a:latin typeface="Source Sans 3" pitchFamily="34" charset="0"/>
                <a:ea typeface="Source Sans 3" pitchFamily="34" charset="-122"/>
                <a:cs typeface="Source Sans 3" pitchFamily="34" charset="-120"/>
              </a:rPr>
              <a:t>Questions &amp; Discussion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4736" y="593884"/>
            <a:ext cx="10805636" cy="625793"/>
          </a:xfrm>
          <a:prstGeom prst="rect">
            <a:avLst/>
          </a:prstGeom>
          <a:noFill/>
          <a:ln/>
        </p:spPr>
        <p:txBody>
          <a:bodyPr wrap="none" lIns="0" tIns="0" rIns="0" bIns="0" rtlCol="0" anchor="t"/>
          <a:lstStyle/>
          <a:p>
            <a:pPr algn="l" indent="0" marL="0">
              <a:lnSpc>
                <a:spcPts val="4900"/>
              </a:lnSpc>
              <a:buNone/>
            </a:pPr>
            <a:r>
              <a:rPr lang="en-US" sz="3900" dirty="0">
                <a:solidFill>
                  <a:srgbClr val="D73AD7"/>
                </a:solidFill>
                <a:latin typeface="Source Serif 4 Semi Bold" pitchFamily="34" charset="0"/>
                <a:ea typeface="Source Serif 4 Semi Bold" pitchFamily="34" charset="-122"/>
                <a:cs typeface="Source Serif 4 Semi Bold" pitchFamily="34" charset="-120"/>
              </a:rPr>
              <a:t>Introduction: Bridging Communication Gaps</a:t>
            </a:r>
            <a:endParaRPr lang="en-US" sz="3900" dirty="0"/>
          </a:p>
        </p:txBody>
      </p:sp>
      <p:sp>
        <p:nvSpPr>
          <p:cNvPr id="3" name="Shape 1"/>
          <p:cNvSpPr/>
          <p:nvPr/>
        </p:nvSpPr>
        <p:spPr>
          <a:xfrm>
            <a:off x="744736" y="1964293"/>
            <a:ext cx="6464022" cy="2569726"/>
          </a:xfrm>
          <a:prstGeom prst="roundRect">
            <a:avLst>
              <a:gd name="adj" fmla="val 4270"/>
            </a:avLst>
          </a:prstGeom>
          <a:solidFill>
            <a:srgbClr val="FFFFFF">
              <a:alpha val="95000"/>
            </a:srgbClr>
          </a:solidFill>
          <a:ln/>
        </p:spPr>
      </p:sp>
      <p:pic>
        <p:nvPicPr>
          <p:cNvPr id="4" name="Image 0" descr="preencoded.png">    </p:cNvPr>
          <p:cNvPicPr>
            <a:picLocks noChangeAspect="1"/>
          </p:cNvPicPr>
          <p:nvPr/>
        </p:nvPicPr>
        <p:blipFill>
          <a:blip r:embed="rId1"/>
          <a:stretch>
            <a:fillRect/>
          </a:stretch>
        </p:blipFill>
        <p:spPr>
          <a:xfrm>
            <a:off x="744736" y="1941433"/>
            <a:ext cx="6464022" cy="91440"/>
          </a:xfrm>
          <a:prstGeom prst="rect">
            <a:avLst/>
          </a:prstGeom>
        </p:spPr>
      </p:pic>
      <p:pic>
        <p:nvPicPr>
          <p:cNvPr id="5" name="Image 1" descr="preencoded.png">    </p:cNvPr>
          <p:cNvPicPr>
            <a:picLocks noChangeAspect="1"/>
          </p:cNvPicPr>
          <p:nvPr/>
        </p:nvPicPr>
        <p:blipFill>
          <a:blip r:embed="rId2"/>
          <a:stretch>
            <a:fillRect/>
          </a:stretch>
        </p:blipFill>
        <p:spPr>
          <a:xfrm>
            <a:off x="3657540" y="1645206"/>
            <a:ext cx="638294" cy="638294"/>
          </a:xfrm>
          <a:prstGeom prst="rect">
            <a:avLst/>
          </a:prstGeom>
        </p:spPr>
      </p:pic>
      <p:sp>
        <p:nvSpPr>
          <p:cNvPr id="6" name="Text 2"/>
          <p:cNvSpPr/>
          <p:nvPr/>
        </p:nvSpPr>
        <p:spPr>
          <a:xfrm>
            <a:off x="3848993" y="1804749"/>
            <a:ext cx="255270" cy="319088"/>
          </a:xfrm>
          <a:prstGeom prst="rect">
            <a:avLst/>
          </a:prstGeom>
          <a:noFill/>
          <a:ln/>
        </p:spPr>
        <p:txBody>
          <a:bodyPr wrap="none" lIns="0" tIns="0" rIns="0" bIns="0" rtlCol="0" anchor="t"/>
          <a:lstStyle/>
          <a:p>
            <a:pPr algn="l" indent="0" marL="0">
              <a:lnSpc>
                <a:spcPts val="3200"/>
              </a:lnSpc>
              <a:buNone/>
            </a:pPr>
            <a:r>
              <a:rPr lang="en-US" sz="2000" dirty="0">
                <a:solidFill>
                  <a:srgbClr val="000000"/>
                </a:solidFill>
                <a:latin typeface="Source Serif 4 Semi Bold" pitchFamily="34" charset="0"/>
                <a:ea typeface="Source Serif 4 Semi Bold" pitchFamily="34" charset="-122"/>
                <a:cs typeface="Source Serif 4 Semi Bold" pitchFamily="34" charset="-120"/>
              </a:rPr>
              <a:t>1</a:t>
            </a:r>
            <a:endParaRPr lang="en-US" sz="2000" dirty="0"/>
          </a:p>
        </p:txBody>
      </p:sp>
      <p:sp>
        <p:nvSpPr>
          <p:cNvPr id="7" name="Text 3"/>
          <p:cNvSpPr/>
          <p:nvPr/>
        </p:nvSpPr>
        <p:spPr>
          <a:xfrm>
            <a:off x="980361" y="2496264"/>
            <a:ext cx="3789640" cy="312896"/>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Source Serif 4 Semi Bold" pitchFamily="34" charset="0"/>
                <a:ea typeface="Source Serif 4 Semi Bold" pitchFamily="34" charset="-122"/>
                <a:cs typeface="Source Serif 4 Semi Bold" pitchFamily="34" charset="-120"/>
              </a:rPr>
              <a:t>The Vital Role of Sign Language</a:t>
            </a:r>
            <a:endParaRPr lang="en-US" sz="1950" dirty="0"/>
          </a:p>
        </p:txBody>
      </p:sp>
      <p:sp>
        <p:nvSpPr>
          <p:cNvPr id="8" name="Text 4"/>
          <p:cNvSpPr/>
          <p:nvPr/>
        </p:nvSpPr>
        <p:spPr>
          <a:xfrm>
            <a:off x="980361" y="2936796"/>
            <a:ext cx="5992773" cy="1361599"/>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3" pitchFamily="34" charset="0"/>
                <a:ea typeface="Source Sans 3" pitchFamily="34" charset="-122"/>
                <a:cs typeface="Source Sans 3" pitchFamily="34" charset="-120"/>
              </a:rPr>
              <a:t>Sign Language is a primary mode of communication for millions globally, particularly those with hearing impairments. Its importance in daily life, education, and social interaction cannot be overstated.</a:t>
            </a:r>
            <a:endParaRPr lang="en-US" sz="1650" dirty="0"/>
          </a:p>
        </p:txBody>
      </p:sp>
      <p:sp>
        <p:nvSpPr>
          <p:cNvPr id="9" name="Shape 5"/>
          <p:cNvSpPr/>
          <p:nvPr/>
        </p:nvSpPr>
        <p:spPr>
          <a:xfrm>
            <a:off x="7421523" y="1964293"/>
            <a:ext cx="6464141" cy="2569726"/>
          </a:xfrm>
          <a:prstGeom prst="roundRect">
            <a:avLst>
              <a:gd name="adj" fmla="val 4270"/>
            </a:avLst>
          </a:prstGeom>
          <a:solidFill>
            <a:srgbClr val="FFFFFF">
              <a:alpha val="95000"/>
            </a:srgbClr>
          </a:solidFill>
          <a:ln/>
        </p:spPr>
      </p:sp>
      <p:pic>
        <p:nvPicPr>
          <p:cNvPr id="10" name="Image 2" descr="preencoded.png">    </p:cNvPr>
          <p:cNvPicPr>
            <a:picLocks noChangeAspect="1"/>
          </p:cNvPicPr>
          <p:nvPr/>
        </p:nvPicPr>
        <p:blipFill>
          <a:blip r:embed="rId3"/>
          <a:stretch>
            <a:fillRect/>
          </a:stretch>
        </p:blipFill>
        <p:spPr>
          <a:xfrm>
            <a:off x="7421523" y="1941433"/>
            <a:ext cx="6464141" cy="91440"/>
          </a:xfrm>
          <a:prstGeom prst="rect">
            <a:avLst/>
          </a:prstGeom>
        </p:spPr>
      </p:pic>
      <p:pic>
        <p:nvPicPr>
          <p:cNvPr id="11" name="Image 3" descr="preencoded.png">    </p:cNvPr>
          <p:cNvPicPr>
            <a:picLocks noChangeAspect="1"/>
          </p:cNvPicPr>
          <p:nvPr/>
        </p:nvPicPr>
        <p:blipFill>
          <a:blip r:embed="rId4"/>
          <a:stretch>
            <a:fillRect/>
          </a:stretch>
        </p:blipFill>
        <p:spPr>
          <a:xfrm>
            <a:off x="10334446" y="1645206"/>
            <a:ext cx="638294" cy="638294"/>
          </a:xfrm>
          <a:prstGeom prst="rect">
            <a:avLst/>
          </a:prstGeom>
        </p:spPr>
      </p:pic>
      <p:sp>
        <p:nvSpPr>
          <p:cNvPr id="12" name="Text 6"/>
          <p:cNvSpPr/>
          <p:nvPr/>
        </p:nvSpPr>
        <p:spPr>
          <a:xfrm>
            <a:off x="10525899" y="1804749"/>
            <a:ext cx="255270" cy="319088"/>
          </a:xfrm>
          <a:prstGeom prst="rect">
            <a:avLst/>
          </a:prstGeom>
          <a:noFill/>
          <a:ln/>
        </p:spPr>
        <p:txBody>
          <a:bodyPr wrap="none" lIns="0" tIns="0" rIns="0" bIns="0" rtlCol="0" anchor="t"/>
          <a:lstStyle/>
          <a:p>
            <a:pPr algn="l" indent="0" marL="0">
              <a:lnSpc>
                <a:spcPts val="3200"/>
              </a:lnSpc>
              <a:buNone/>
            </a:pPr>
            <a:r>
              <a:rPr lang="en-US" sz="2000" dirty="0">
                <a:solidFill>
                  <a:srgbClr val="000000"/>
                </a:solidFill>
                <a:latin typeface="Source Serif 4 Semi Bold" pitchFamily="34" charset="0"/>
                <a:ea typeface="Source Serif 4 Semi Bold" pitchFamily="34" charset="-122"/>
                <a:cs typeface="Source Serif 4 Semi Bold" pitchFamily="34" charset="-120"/>
              </a:rPr>
              <a:t>2</a:t>
            </a:r>
            <a:endParaRPr lang="en-US" sz="2000" dirty="0"/>
          </a:p>
        </p:txBody>
      </p:sp>
      <p:sp>
        <p:nvSpPr>
          <p:cNvPr id="13" name="Text 7"/>
          <p:cNvSpPr/>
          <p:nvPr/>
        </p:nvSpPr>
        <p:spPr>
          <a:xfrm>
            <a:off x="7657148" y="2496264"/>
            <a:ext cx="3327916" cy="312896"/>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Source Serif 4 Semi Bold" pitchFamily="34" charset="0"/>
                <a:ea typeface="Source Serif 4 Semi Bold" pitchFamily="34" charset="-122"/>
                <a:cs typeface="Source Serif 4 Semi Bold" pitchFamily="34" charset="-120"/>
              </a:rPr>
              <a:t>The Accessibility Challenge</a:t>
            </a:r>
            <a:endParaRPr lang="en-US" sz="1950" dirty="0"/>
          </a:p>
        </p:txBody>
      </p:sp>
      <p:sp>
        <p:nvSpPr>
          <p:cNvPr id="14" name="Text 8"/>
          <p:cNvSpPr/>
          <p:nvPr/>
        </p:nvSpPr>
        <p:spPr>
          <a:xfrm>
            <a:off x="7657148" y="2936796"/>
            <a:ext cx="5992892" cy="1361599"/>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3" pitchFamily="34" charset="0"/>
                <a:ea typeface="Source Sans 3" pitchFamily="34" charset="-122"/>
                <a:cs typeface="Source Sans 3" pitchFamily="34" charset="-120"/>
              </a:rPr>
              <a:t>A significant barrier exists due to the limited number of people who understand sign language, leading to communication gaps and reduced accessibility for the deaf community. This creates isolation and hinders inclusion.</a:t>
            </a:r>
            <a:endParaRPr lang="en-US" sz="1650" dirty="0"/>
          </a:p>
        </p:txBody>
      </p:sp>
      <p:sp>
        <p:nvSpPr>
          <p:cNvPr id="15" name="Shape 9"/>
          <p:cNvSpPr/>
          <p:nvPr/>
        </p:nvSpPr>
        <p:spPr>
          <a:xfrm>
            <a:off x="744736" y="5065871"/>
            <a:ext cx="6464022" cy="2569726"/>
          </a:xfrm>
          <a:prstGeom prst="roundRect">
            <a:avLst>
              <a:gd name="adj" fmla="val 4270"/>
            </a:avLst>
          </a:prstGeom>
          <a:solidFill>
            <a:srgbClr val="FFFFFF">
              <a:alpha val="95000"/>
            </a:srgbClr>
          </a:solidFill>
          <a:ln/>
        </p:spPr>
      </p:sp>
      <p:pic>
        <p:nvPicPr>
          <p:cNvPr id="16" name="Image 4" descr="preencoded.png">    </p:cNvPr>
          <p:cNvPicPr>
            <a:picLocks noChangeAspect="1"/>
          </p:cNvPicPr>
          <p:nvPr/>
        </p:nvPicPr>
        <p:blipFill>
          <a:blip r:embed="rId5"/>
          <a:stretch>
            <a:fillRect/>
          </a:stretch>
        </p:blipFill>
        <p:spPr>
          <a:xfrm>
            <a:off x="744736" y="5043011"/>
            <a:ext cx="6464022" cy="91440"/>
          </a:xfrm>
          <a:prstGeom prst="rect">
            <a:avLst/>
          </a:prstGeom>
        </p:spPr>
      </p:pic>
      <p:pic>
        <p:nvPicPr>
          <p:cNvPr id="17" name="Image 5" descr="preencoded.png">    </p:cNvPr>
          <p:cNvPicPr>
            <a:picLocks noChangeAspect="1"/>
          </p:cNvPicPr>
          <p:nvPr/>
        </p:nvPicPr>
        <p:blipFill>
          <a:blip r:embed="rId6"/>
          <a:stretch>
            <a:fillRect/>
          </a:stretch>
        </p:blipFill>
        <p:spPr>
          <a:xfrm>
            <a:off x="3657540" y="4746784"/>
            <a:ext cx="638294" cy="638294"/>
          </a:xfrm>
          <a:prstGeom prst="rect">
            <a:avLst/>
          </a:prstGeom>
        </p:spPr>
      </p:pic>
      <p:sp>
        <p:nvSpPr>
          <p:cNvPr id="18" name="Text 10"/>
          <p:cNvSpPr/>
          <p:nvPr/>
        </p:nvSpPr>
        <p:spPr>
          <a:xfrm>
            <a:off x="3848993" y="4906328"/>
            <a:ext cx="255270" cy="319088"/>
          </a:xfrm>
          <a:prstGeom prst="rect">
            <a:avLst/>
          </a:prstGeom>
          <a:noFill/>
          <a:ln/>
        </p:spPr>
        <p:txBody>
          <a:bodyPr wrap="none" lIns="0" tIns="0" rIns="0" bIns="0" rtlCol="0" anchor="t"/>
          <a:lstStyle/>
          <a:p>
            <a:pPr algn="l" indent="0" marL="0">
              <a:lnSpc>
                <a:spcPts val="3200"/>
              </a:lnSpc>
              <a:buNone/>
            </a:pPr>
            <a:r>
              <a:rPr lang="en-US" sz="2000" dirty="0">
                <a:solidFill>
                  <a:srgbClr val="000000"/>
                </a:solidFill>
                <a:latin typeface="Source Serif 4 Semi Bold" pitchFamily="34" charset="0"/>
                <a:ea typeface="Source Serif 4 Semi Bold" pitchFamily="34" charset="-122"/>
                <a:cs typeface="Source Serif 4 Semi Bold" pitchFamily="34" charset="-120"/>
              </a:rPr>
              <a:t>3</a:t>
            </a:r>
            <a:endParaRPr lang="en-US" sz="2000" dirty="0"/>
          </a:p>
        </p:txBody>
      </p:sp>
      <p:sp>
        <p:nvSpPr>
          <p:cNvPr id="19" name="Text 11"/>
          <p:cNvSpPr/>
          <p:nvPr/>
        </p:nvSpPr>
        <p:spPr>
          <a:xfrm>
            <a:off x="980361" y="5597843"/>
            <a:ext cx="2892981" cy="312896"/>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Source Serif 4 Semi Bold" pitchFamily="34" charset="0"/>
                <a:ea typeface="Source Serif 4 Semi Bold" pitchFamily="34" charset="-122"/>
                <a:cs typeface="Source Serif 4 Semi Bold" pitchFamily="34" charset="-120"/>
              </a:rPr>
              <a:t>Our AI-Driven Objective</a:t>
            </a:r>
            <a:endParaRPr lang="en-US" sz="1950" dirty="0"/>
          </a:p>
        </p:txBody>
      </p:sp>
      <p:sp>
        <p:nvSpPr>
          <p:cNvPr id="20" name="Text 12"/>
          <p:cNvSpPr/>
          <p:nvPr/>
        </p:nvSpPr>
        <p:spPr>
          <a:xfrm>
            <a:off x="980361" y="6038374"/>
            <a:ext cx="5992773" cy="1361599"/>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3" pitchFamily="34" charset="0"/>
                <a:ea typeface="Source Sans 3" pitchFamily="34" charset="-122"/>
                <a:cs typeface="Source Sans 3" pitchFamily="34" charset="-120"/>
              </a:rPr>
              <a:t>Our goal is to leverage advanced machine learning techniques to automatically recognise hand gestures used in sign language. This aims to create a universal translator, breaking down communication barriers.</a:t>
            </a:r>
            <a:endParaRPr lang="en-US" sz="1650" dirty="0"/>
          </a:p>
        </p:txBody>
      </p:sp>
      <p:sp>
        <p:nvSpPr>
          <p:cNvPr id="21" name="Shape 13"/>
          <p:cNvSpPr/>
          <p:nvPr/>
        </p:nvSpPr>
        <p:spPr>
          <a:xfrm>
            <a:off x="7421523" y="5065871"/>
            <a:ext cx="6464141" cy="2569726"/>
          </a:xfrm>
          <a:prstGeom prst="roundRect">
            <a:avLst>
              <a:gd name="adj" fmla="val 4270"/>
            </a:avLst>
          </a:prstGeom>
          <a:solidFill>
            <a:srgbClr val="FFFFFF">
              <a:alpha val="95000"/>
            </a:srgbClr>
          </a:solidFill>
          <a:ln/>
        </p:spPr>
      </p:sp>
      <p:pic>
        <p:nvPicPr>
          <p:cNvPr id="22" name="Image 6" descr="preencoded.png">    </p:cNvPr>
          <p:cNvPicPr>
            <a:picLocks noChangeAspect="1"/>
          </p:cNvPicPr>
          <p:nvPr/>
        </p:nvPicPr>
        <p:blipFill>
          <a:blip r:embed="rId7"/>
          <a:stretch>
            <a:fillRect/>
          </a:stretch>
        </p:blipFill>
        <p:spPr>
          <a:xfrm>
            <a:off x="7421523" y="5043011"/>
            <a:ext cx="6464141" cy="91440"/>
          </a:xfrm>
          <a:prstGeom prst="rect">
            <a:avLst/>
          </a:prstGeom>
        </p:spPr>
      </p:pic>
      <p:pic>
        <p:nvPicPr>
          <p:cNvPr id="23" name="Image 7" descr="preencoded.png">    </p:cNvPr>
          <p:cNvPicPr>
            <a:picLocks noChangeAspect="1"/>
          </p:cNvPicPr>
          <p:nvPr/>
        </p:nvPicPr>
        <p:blipFill>
          <a:blip r:embed="rId8"/>
          <a:stretch>
            <a:fillRect/>
          </a:stretch>
        </p:blipFill>
        <p:spPr>
          <a:xfrm>
            <a:off x="10334446" y="4746784"/>
            <a:ext cx="638294" cy="638294"/>
          </a:xfrm>
          <a:prstGeom prst="rect">
            <a:avLst/>
          </a:prstGeom>
        </p:spPr>
      </p:pic>
      <p:sp>
        <p:nvSpPr>
          <p:cNvPr id="24" name="Text 14"/>
          <p:cNvSpPr/>
          <p:nvPr/>
        </p:nvSpPr>
        <p:spPr>
          <a:xfrm>
            <a:off x="10525899" y="4906328"/>
            <a:ext cx="255270" cy="319088"/>
          </a:xfrm>
          <a:prstGeom prst="rect">
            <a:avLst/>
          </a:prstGeom>
          <a:noFill/>
          <a:ln/>
        </p:spPr>
        <p:txBody>
          <a:bodyPr wrap="none" lIns="0" tIns="0" rIns="0" bIns="0" rtlCol="0" anchor="t"/>
          <a:lstStyle/>
          <a:p>
            <a:pPr algn="l" indent="0" marL="0">
              <a:lnSpc>
                <a:spcPts val="3200"/>
              </a:lnSpc>
              <a:buNone/>
            </a:pPr>
            <a:r>
              <a:rPr lang="en-US" sz="2000" dirty="0">
                <a:solidFill>
                  <a:srgbClr val="000000"/>
                </a:solidFill>
                <a:latin typeface="Source Serif 4 Semi Bold" pitchFamily="34" charset="0"/>
                <a:ea typeface="Source Serif 4 Semi Bold" pitchFamily="34" charset="-122"/>
                <a:cs typeface="Source Serif 4 Semi Bold" pitchFamily="34" charset="-120"/>
              </a:rPr>
              <a:t>4</a:t>
            </a:r>
            <a:endParaRPr lang="en-US" sz="2000" dirty="0"/>
          </a:p>
        </p:txBody>
      </p:sp>
      <p:sp>
        <p:nvSpPr>
          <p:cNvPr id="25" name="Text 15"/>
          <p:cNvSpPr/>
          <p:nvPr/>
        </p:nvSpPr>
        <p:spPr>
          <a:xfrm>
            <a:off x="7657148" y="5597843"/>
            <a:ext cx="4483656" cy="312896"/>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Source Serif 4 Semi Bold" pitchFamily="34" charset="0"/>
                <a:ea typeface="Source Serif 4 Semi Bold" pitchFamily="34" charset="-122"/>
                <a:cs typeface="Source Serif 4 Semi Bold" pitchFamily="34" charset="-120"/>
              </a:rPr>
              <a:t>Leveraging MNIST for Benchmarking</a:t>
            </a:r>
            <a:endParaRPr lang="en-US" sz="1950" dirty="0"/>
          </a:p>
        </p:txBody>
      </p:sp>
      <p:sp>
        <p:nvSpPr>
          <p:cNvPr id="26" name="Text 16"/>
          <p:cNvSpPr/>
          <p:nvPr/>
        </p:nvSpPr>
        <p:spPr>
          <a:xfrm>
            <a:off x="7657148" y="6038374"/>
            <a:ext cx="5992892" cy="1361599"/>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Source Sans 3" pitchFamily="34" charset="0"/>
                <a:ea typeface="Source Sans 3" pitchFamily="34" charset="-122"/>
                <a:cs typeface="Source Sans 3" pitchFamily="34" charset="-120"/>
              </a:rPr>
              <a:t>We utilise MNIST-based datasets, renowned for providing a standardised, accessible benchmark for image classification. This allows for rigorous testing and comparison of our model's performance.</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39591" y="423982"/>
            <a:ext cx="8239958" cy="453390"/>
          </a:xfrm>
          <a:prstGeom prst="rect">
            <a:avLst/>
          </a:prstGeom>
          <a:noFill/>
          <a:ln/>
        </p:spPr>
        <p:txBody>
          <a:bodyPr wrap="none" lIns="0" tIns="0" rIns="0" bIns="0" rtlCol="0" anchor="t"/>
          <a:lstStyle/>
          <a:p>
            <a:pPr algn="l" indent="0" marL="0">
              <a:lnSpc>
                <a:spcPts val="3550"/>
              </a:lnSpc>
              <a:buNone/>
            </a:pPr>
            <a:r>
              <a:rPr lang="en-US" sz="2850" dirty="0">
                <a:solidFill>
                  <a:srgbClr val="D73AD7"/>
                </a:solidFill>
                <a:latin typeface="Source Serif 4 Semi Bold" pitchFamily="34" charset="0"/>
                <a:ea typeface="Source Serif 4 Semi Bold" pitchFamily="34" charset="-122"/>
                <a:cs typeface="Source Serif 4 Semi Bold" pitchFamily="34" charset="-120"/>
              </a:rPr>
              <a:t>The Problem: Why Sign Language Recognition?</a:t>
            </a:r>
            <a:endParaRPr lang="en-US" sz="2850" dirty="0"/>
          </a:p>
        </p:txBody>
      </p:sp>
      <p:sp>
        <p:nvSpPr>
          <p:cNvPr id="3" name="Text 1"/>
          <p:cNvSpPr/>
          <p:nvPr/>
        </p:nvSpPr>
        <p:spPr>
          <a:xfrm>
            <a:off x="539591" y="1262777"/>
            <a:ext cx="2346722" cy="226814"/>
          </a:xfrm>
          <a:prstGeom prst="rect">
            <a:avLst/>
          </a:prstGeom>
          <a:noFill/>
          <a:ln/>
        </p:spPr>
        <p:txBody>
          <a:bodyPr wrap="none" lIns="0" tIns="0" rIns="0" bIns="0" rtlCol="0" anchor="t"/>
          <a:lstStyle/>
          <a:p>
            <a:pPr algn="l" indent="0" marL="0">
              <a:lnSpc>
                <a:spcPts val="1750"/>
              </a:lnSpc>
              <a:buNone/>
            </a:pPr>
            <a:r>
              <a:rPr lang="en-US" sz="1400" dirty="0">
                <a:solidFill>
                  <a:srgbClr val="D73AD7"/>
                </a:solidFill>
                <a:latin typeface="Source Serif 4 Semi Bold" pitchFamily="34" charset="0"/>
                <a:ea typeface="Source Serif 4 Semi Bold" pitchFamily="34" charset="-122"/>
                <a:cs typeface="Source Serif 4 Semi Bold" pitchFamily="34" charset="-120"/>
              </a:rPr>
              <a:t>Costly Human Interpreters</a:t>
            </a:r>
            <a:endParaRPr lang="en-US" sz="1400" dirty="0"/>
          </a:p>
        </p:txBody>
      </p:sp>
      <p:sp>
        <p:nvSpPr>
          <p:cNvPr id="4" name="Text 2"/>
          <p:cNvSpPr/>
          <p:nvPr/>
        </p:nvSpPr>
        <p:spPr>
          <a:xfrm>
            <a:off x="539591" y="1643777"/>
            <a:ext cx="6587609" cy="493395"/>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Source Sans 3" pitchFamily="34" charset="0"/>
                <a:ea typeface="Source Sans 3" pitchFamily="34" charset="-122"/>
                <a:cs typeface="Source Sans 3" pitchFamily="34" charset="-120"/>
              </a:rPr>
              <a:t>Manual interpretation relies on skilled human translators, who are often scarce and expensive. This limits immediate and widespread access to sign language communication in everyday scenarios.</a:t>
            </a:r>
            <a:endParaRPr lang="en-US" sz="1200" dirty="0"/>
          </a:p>
        </p:txBody>
      </p:sp>
      <p:pic>
        <p:nvPicPr>
          <p:cNvPr id="5" name="Image 0" descr="preencoded.png">    </p:cNvPr>
          <p:cNvPicPr>
            <a:picLocks noChangeAspect="1"/>
          </p:cNvPicPr>
          <p:nvPr/>
        </p:nvPicPr>
        <p:blipFill>
          <a:blip r:embed="rId1"/>
          <a:stretch>
            <a:fillRect/>
          </a:stretch>
        </p:blipFill>
        <p:spPr>
          <a:xfrm>
            <a:off x="539591" y="2310527"/>
            <a:ext cx="6587609" cy="6587609"/>
          </a:xfrm>
          <a:prstGeom prst="rect">
            <a:avLst/>
          </a:prstGeom>
        </p:spPr>
      </p:pic>
      <p:sp>
        <p:nvSpPr>
          <p:cNvPr id="6" name="Text 3"/>
          <p:cNvSpPr/>
          <p:nvPr/>
        </p:nvSpPr>
        <p:spPr>
          <a:xfrm>
            <a:off x="7510820" y="1262777"/>
            <a:ext cx="3092529" cy="226814"/>
          </a:xfrm>
          <a:prstGeom prst="rect">
            <a:avLst/>
          </a:prstGeom>
          <a:noFill/>
          <a:ln/>
        </p:spPr>
        <p:txBody>
          <a:bodyPr wrap="none" lIns="0" tIns="0" rIns="0" bIns="0" rtlCol="0" anchor="t"/>
          <a:lstStyle/>
          <a:p>
            <a:pPr algn="l" indent="0" marL="0">
              <a:lnSpc>
                <a:spcPts val="1750"/>
              </a:lnSpc>
              <a:buNone/>
            </a:pPr>
            <a:r>
              <a:rPr lang="en-US" sz="1400" dirty="0">
                <a:solidFill>
                  <a:srgbClr val="D73AD7"/>
                </a:solidFill>
                <a:latin typeface="Source Serif 4 Semi Bold" pitchFamily="34" charset="0"/>
                <a:ea typeface="Source Serif 4 Semi Bold" pitchFamily="34" charset="-122"/>
                <a:cs typeface="Source Serif 4 Semi Bold" pitchFamily="34" charset="-120"/>
              </a:rPr>
              <a:t>Enabling Inclusive Communication</a:t>
            </a:r>
            <a:endParaRPr lang="en-US" sz="1400" dirty="0"/>
          </a:p>
        </p:txBody>
      </p:sp>
      <p:sp>
        <p:nvSpPr>
          <p:cNvPr id="7" name="Text 4"/>
          <p:cNvSpPr/>
          <p:nvPr/>
        </p:nvSpPr>
        <p:spPr>
          <a:xfrm>
            <a:off x="7510820" y="1643777"/>
            <a:ext cx="6587609" cy="740093"/>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Source Sans 3" pitchFamily="34" charset="0"/>
                <a:ea typeface="Source Sans 3" pitchFamily="34" charset="-122"/>
                <a:cs typeface="Source Sans 3" pitchFamily="34" charset="-120"/>
              </a:rPr>
              <a:t>Real-time automated recognition can foster inclusive communication across vital sectors like education, healthcare, and digital platforms. Imagine seamless interactions in a world without communication barriers.</a:t>
            </a:r>
            <a:endParaRPr lang="en-US" sz="1200" dirty="0"/>
          </a:p>
        </p:txBody>
      </p:sp>
      <p:sp>
        <p:nvSpPr>
          <p:cNvPr id="8" name="Text 5"/>
          <p:cNvSpPr/>
          <p:nvPr/>
        </p:nvSpPr>
        <p:spPr>
          <a:xfrm>
            <a:off x="7510820" y="2538055"/>
            <a:ext cx="2551271" cy="226814"/>
          </a:xfrm>
          <a:prstGeom prst="rect">
            <a:avLst/>
          </a:prstGeom>
          <a:noFill/>
          <a:ln/>
        </p:spPr>
        <p:txBody>
          <a:bodyPr wrap="none" lIns="0" tIns="0" rIns="0" bIns="0" rtlCol="0" anchor="t"/>
          <a:lstStyle/>
          <a:p>
            <a:pPr algn="l" indent="0" marL="0">
              <a:lnSpc>
                <a:spcPts val="1750"/>
              </a:lnSpc>
              <a:buNone/>
            </a:pPr>
            <a:r>
              <a:rPr lang="en-US" sz="1400" dirty="0">
                <a:solidFill>
                  <a:srgbClr val="D73AD7"/>
                </a:solidFill>
                <a:latin typeface="Source Serif 4 Semi Bold" pitchFamily="34" charset="0"/>
                <a:ea typeface="Source Serif 4 Semi Bold" pitchFamily="34" charset="-122"/>
                <a:cs typeface="Source Serif 4 Semi Bold" pitchFamily="34" charset="-120"/>
              </a:rPr>
              <a:t>Complexity of Hand Gestures</a:t>
            </a:r>
            <a:endParaRPr lang="en-US" sz="1400" dirty="0"/>
          </a:p>
        </p:txBody>
      </p:sp>
      <p:sp>
        <p:nvSpPr>
          <p:cNvPr id="9" name="Text 6"/>
          <p:cNvSpPr/>
          <p:nvPr/>
        </p:nvSpPr>
        <p:spPr>
          <a:xfrm>
            <a:off x="7510820" y="2919055"/>
            <a:ext cx="6587609" cy="740093"/>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Source Sans 3" pitchFamily="34" charset="0"/>
                <a:ea typeface="Source Sans 3" pitchFamily="34" charset="-122"/>
                <a:cs typeface="Source Sans 3" pitchFamily="34" charset="-120"/>
              </a:rPr>
              <a:t>Sign language involves intricate hand shapes and subtle movements, making accurate recognition a significant technical challenge. Distinguishing between similar signs requires highly sophisticated models.</a:t>
            </a:r>
            <a:endParaRPr lang="en-US" sz="1200" dirty="0"/>
          </a:p>
        </p:txBody>
      </p:sp>
      <p:sp>
        <p:nvSpPr>
          <p:cNvPr id="10" name="Text 7"/>
          <p:cNvSpPr/>
          <p:nvPr/>
        </p:nvSpPr>
        <p:spPr>
          <a:xfrm>
            <a:off x="7510820" y="3813334"/>
            <a:ext cx="2067639" cy="226814"/>
          </a:xfrm>
          <a:prstGeom prst="rect">
            <a:avLst/>
          </a:prstGeom>
          <a:noFill/>
          <a:ln/>
        </p:spPr>
        <p:txBody>
          <a:bodyPr wrap="none" lIns="0" tIns="0" rIns="0" bIns="0" rtlCol="0" anchor="t"/>
          <a:lstStyle/>
          <a:p>
            <a:pPr algn="l" indent="0" marL="0">
              <a:lnSpc>
                <a:spcPts val="1750"/>
              </a:lnSpc>
              <a:buNone/>
            </a:pPr>
            <a:r>
              <a:rPr lang="en-US" sz="1400" dirty="0">
                <a:solidFill>
                  <a:srgbClr val="D73AD7"/>
                </a:solidFill>
                <a:latin typeface="Source Serif 4 Semi Bold" pitchFamily="34" charset="0"/>
                <a:ea typeface="Source Serif 4 Semi Bold" pitchFamily="34" charset="-122"/>
                <a:cs typeface="Source Serif 4 Semi Bold" pitchFamily="34" charset="-120"/>
              </a:rPr>
              <a:t>Need for Robust Models</a:t>
            </a:r>
            <a:endParaRPr lang="en-US" sz="1400" dirty="0"/>
          </a:p>
        </p:txBody>
      </p:sp>
      <p:sp>
        <p:nvSpPr>
          <p:cNvPr id="11" name="Text 8"/>
          <p:cNvSpPr/>
          <p:nvPr/>
        </p:nvSpPr>
        <p:spPr>
          <a:xfrm>
            <a:off x="7510820" y="4194334"/>
            <a:ext cx="6587609" cy="740093"/>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Source Sans 3" pitchFamily="34" charset="0"/>
                <a:ea typeface="Source Sans 3" pitchFamily="34" charset="-122"/>
                <a:cs typeface="Source Sans 3" pitchFamily="34" charset="-120"/>
              </a:rPr>
              <a:t>There's a critical need for highly accurate and robust models that can generalise effectively across diverse users, varying environments, and different lighting conditions, ensuring reliability in real-world use.</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9490" y="533876"/>
            <a:ext cx="8905280" cy="571024"/>
          </a:xfrm>
          <a:prstGeom prst="rect">
            <a:avLst/>
          </a:prstGeom>
          <a:noFill/>
          <a:ln/>
        </p:spPr>
        <p:txBody>
          <a:bodyPr wrap="none" lIns="0" tIns="0" rIns="0" bIns="0" rtlCol="0" anchor="t"/>
          <a:lstStyle/>
          <a:p>
            <a:pPr algn="l" indent="0" marL="0">
              <a:lnSpc>
                <a:spcPts val="4450"/>
              </a:lnSpc>
              <a:buNone/>
            </a:pPr>
            <a:r>
              <a:rPr lang="en-US" sz="3550" dirty="0">
                <a:solidFill>
                  <a:srgbClr val="D73AD7"/>
                </a:solidFill>
                <a:latin typeface="Source Serif 4 Semi Bold" pitchFamily="34" charset="0"/>
                <a:ea typeface="Source Serif 4 Semi Bold" pitchFamily="34" charset="-122"/>
                <a:cs typeface="Source Serif 4 Semi Bold" pitchFamily="34" charset="-120"/>
              </a:rPr>
              <a:t>Dataset Overview: Sign Language MNIST</a:t>
            </a:r>
            <a:endParaRPr lang="en-US" sz="3550" dirty="0"/>
          </a:p>
        </p:txBody>
      </p:sp>
      <p:sp>
        <p:nvSpPr>
          <p:cNvPr id="3" name="Text 1"/>
          <p:cNvSpPr/>
          <p:nvPr/>
        </p:nvSpPr>
        <p:spPr>
          <a:xfrm>
            <a:off x="679490" y="1570792"/>
            <a:ext cx="7773352" cy="310634"/>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Image Count:</a:t>
            </a:r>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 Contains </a:t>
            </a:r>
            <a:pPr algn="l" indent="0" marL="0">
              <a:lnSpc>
                <a:spcPts val="2400"/>
              </a:lnSpc>
              <a:buNone/>
            </a:pPr>
            <a:r>
              <a:rPr lang="en-US" sz="1500" b="1" dirty="0">
                <a:solidFill>
                  <a:srgbClr val="272525"/>
                </a:solidFill>
                <a:latin typeface="Source Sans 3" pitchFamily="34" charset="0"/>
                <a:ea typeface="Source Sans 3" pitchFamily="34" charset="-122"/>
                <a:cs typeface="Source Sans 3" pitchFamily="34" charset="-120"/>
              </a:rPr>
              <a:t>27,455 grayscale 28x28 pixel images</a:t>
            </a:r>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 of hand signs.</a:t>
            </a:r>
            <a:endParaRPr lang="en-US" sz="1500" dirty="0"/>
          </a:p>
        </p:txBody>
      </p:sp>
      <p:sp>
        <p:nvSpPr>
          <p:cNvPr id="4" name="Text 2"/>
          <p:cNvSpPr/>
          <p:nvPr/>
        </p:nvSpPr>
        <p:spPr>
          <a:xfrm>
            <a:off x="679490" y="1949291"/>
            <a:ext cx="7773352" cy="310634"/>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Content:</a:t>
            </a:r>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 Represents </a:t>
            </a:r>
            <a:pPr algn="l" indent="0" marL="0">
              <a:lnSpc>
                <a:spcPts val="2400"/>
              </a:lnSpc>
              <a:buNone/>
            </a:pPr>
            <a:r>
              <a:rPr lang="en-US" sz="1500" b="1" dirty="0">
                <a:solidFill>
                  <a:srgbClr val="272525"/>
                </a:solidFill>
                <a:latin typeface="Source Sans 3" pitchFamily="34" charset="0"/>
                <a:ea typeface="Source Sans 3" pitchFamily="34" charset="-122"/>
                <a:cs typeface="Source Sans 3" pitchFamily="34" charset="-120"/>
              </a:rPr>
              <a:t>24 ASL letters</a:t>
            </a:r>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 (A-Y, excluding J and Z, which are motion-based).</a:t>
            </a:r>
            <a:endParaRPr lang="en-US" sz="1500" dirty="0"/>
          </a:p>
        </p:txBody>
      </p:sp>
      <p:sp>
        <p:nvSpPr>
          <p:cNvPr id="5" name="Text 3"/>
          <p:cNvSpPr/>
          <p:nvPr/>
        </p:nvSpPr>
        <p:spPr>
          <a:xfrm>
            <a:off x="679490" y="2327791"/>
            <a:ext cx="7773352" cy="621268"/>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Preprocessing:</a:t>
            </a:r>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 Images are preprocessed to focus solely on the hand region, aligning with the format of the classic MNIST digit dataset.</a:t>
            </a:r>
            <a:endParaRPr lang="en-US" sz="1500" dirty="0"/>
          </a:p>
        </p:txBody>
      </p:sp>
      <p:sp>
        <p:nvSpPr>
          <p:cNvPr id="6" name="Text 4"/>
          <p:cNvSpPr/>
          <p:nvPr/>
        </p:nvSpPr>
        <p:spPr>
          <a:xfrm>
            <a:off x="679490" y="3016925"/>
            <a:ext cx="7773352" cy="310634"/>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Split:</a:t>
            </a:r>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 Approximately </a:t>
            </a:r>
            <a:pPr algn="l" indent="0" marL="0">
              <a:lnSpc>
                <a:spcPts val="2400"/>
              </a:lnSpc>
              <a:buNone/>
            </a:pPr>
            <a:r>
              <a:rPr lang="en-US" sz="1500" b="1" dirty="0">
                <a:solidFill>
                  <a:srgbClr val="272525"/>
                </a:solidFill>
                <a:latin typeface="Source Sans 3" pitchFamily="34" charset="0"/>
                <a:ea typeface="Source Sans 3" pitchFamily="34" charset="-122"/>
                <a:cs typeface="Source Sans 3" pitchFamily="34" charset="-120"/>
              </a:rPr>
              <a:t>27,455 images</a:t>
            </a:r>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 for training and </a:t>
            </a:r>
            <a:pPr algn="l" indent="0" marL="0">
              <a:lnSpc>
                <a:spcPts val="2400"/>
              </a:lnSpc>
              <a:buNone/>
            </a:pPr>
            <a:r>
              <a:rPr lang="en-US" sz="1500" b="1" dirty="0">
                <a:solidFill>
                  <a:srgbClr val="272525"/>
                </a:solidFill>
                <a:latin typeface="Source Sans 3" pitchFamily="34" charset="0"/>
                <a:ea typeface="Source Sans 3" pitchFamily="34" charset="-122"/>
                <a:cs typeface="Source Sans 3" pitchFamily="34" charset="-120"/>
              </a:rPr>
              <a:t>7,172 images</a:t>
            </a:r>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 for testing.</a:t>
            </a:r>
            <a:endParaRPr lang="en-US" sz="1500" dirty="0"/>
          </a:p>
        </p:txBody>
      </p:sp>
      <p:sp>
        <p:nvSpPr>
          <p:cNvPr id="7" name="Text 5"/>
          <p:cNvSpPr/>
          <p:nvPr/>
        </p:nvSpPr>
        <p:spPr>
          <a:xfrm>
            <a:off x="679490" y="3395424"/>
            <a:ext cx="7773352" cy="621268"/>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Balance:</a:t>
            </a:r>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 Classes are well-balanced, ensuring fair representation for each sign, apart from the intentionally excluded letters.</a:t>
            </a:r>
            <a:endParaRPr lang="en-US" sz="1500" dirty="0"/>
          </a:p>
        </p:txBody>
      </p:sp>
      <p:sp>
        <p:nvSpPr>
          <p:cNvPr id="8" name="Text 6"/>
          <p:cNvSpPr/>
          <p:nvPr/>
        </p:nvSpPr>
        <p:spPr>
          <a:xfrm>
            <a:off x="679490" y="4084558"/>
            <a:ext cx="7773352" cy="310634"/>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Source Sans 3" pitchFamily="34" charset="0"/>
                <a:ea typeface="Source Sans 3" pitchFamily="34" charset="-122"/>
                <a:cs typeface="Source Sans 3" pitchFamily="34" charset="-120"/>
              </a:rPr>
              <a:t>Source:</a:t>
            </a:r>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 Publicly available and widely used benchmark dataset for ASL recognition.</a:t>
            </a:r>
            <a:endParaRPr lang="en-US" sz="1500" dirty="0"/>
          </a:p>
        </p:txBody>
      </p:sp>
      <p:pic>
        <p:nvPicPr>
          <p:cNvPr id="9" name="Image 0" descr="preencoded.png">    </p:cNvPr>
          <p:cNvPicPr>
            <a:picLocks noChangeAspect="1"/>
          </p:cNvPicPr>
          <p:nvPr/>
        </p:nvPicPr>
        <p:blipFill>
          <a:blip r:embed="rId1"/>
          <a:stretch>
            <a:fillRect/>
          </a:stretch>
        </p:blipFill>
        <p:spPr>
          <a:xfrm>
            <a:off x="8934093" y="1614488"/>
            <a:ext cx="5024318" cy="5024318"/>
          </a:xfrm>
          <a:prstGeom prst="rect">
            <a:avLst/>
          </a:prstGeom>
        </p:spPr>
      </p:pic>
      <p:sp>
        <p:nvSpPr>
          <p:cNvPr id="10" name="Text 7"/>
          <p:cNvSpPr/>
          <p:nvPr/>
        </p:nvSpPr>
        <p:spPr>
          <a:xfrm>
            <a:off x="9225320" y="6857167"/>
            <a:ext cx="4733092" cy="1242536"/>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"The Sign Language MNIST dataset provides a clean, preprocessed foundation for static sign recognition, making it an excellent starting point for deep learning models."</a:t>
            </a:r>
            <a:endParaRPr lang="en-US" sz="1500" dirty="0"/>
          </a:p>
        </p:txBody>
      </p:sp>
      <p:sp>
        <p:nvSpPr>
          <p:cNvPr id="11" name="Shape 8"/>
          <p:cNvSpPr/>
          <p:nvPr/>
        </p:nvSpPr>
        <p:spPr>
          <a:xfrm>
            <a:off x="8934093" y="6857167"/>
            <a:ext cx="22860" cy="1242536"/>
          </a:xfrm>
          <a:prstGeom prst="rect">
            <a:avLst/>
          </a:prstGeom>
          <a:solidFill>
            <a:srgbClr val="D75BE2"/>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3068" y="1044773"/>
            <a:ext cx="12420600" cy="616148"/>
          </a:xfrm>
          <a:prstGeom prst="rect">
            <a:avLst/>
          </a:prstGeom>
          <a:noFill/>
          <a:ln/>
        </p:spPr>
        <p:txBody>
          <a:bodyPr wrap="none" lIns="0" tIns="0" rIns="0" bIns="0" rtlCol="0" anchor="t"/>
          <a:lstStyle/>
          <a:p>
            <a:pPr algn="l" indent="0" marL="0">
              <a:lnSpc>
                <a:spcPts val="4850"/>
              </a:lnSpc>
              <a:buNone/>
            </a:pPr>
            <a:r>
              <a:rPr lang="en-US" sz="3850" dirty="0">
                <a:solidFill>
                  <a:srgbClr val="D73AD7"/>
                </a:solidFill>
                <a:latin typeface="Source Serif 4 Semi Bold" pitchFamily="34" charset="0"/>
                <a:ea typeface="Source Serif 4 Semi Bold" pitchFamily="34" charset="-122"/>
                <a:cs typeface="Source Serif 4 Semi Bold" pitchFamily="34" charset="-120"/>
              </a:rPr>
              <a:t>Methodology: Convolutional Neural Networks (CNN)</a:t>
            </a:r>
            <a:endParaRPr lang="en-US" sz="3850" dirty="0"/>
          </a:p>
        </p:txBody>
      </p:sp>
      <p:sp>
        <p:nvSpPr>
          <p:cNvPr id="3" name="Shape 1"/>
          <p:cNvSpPr/>
          <p:nvPr/>
        </p:nvSpPr>
        <p:spPr>
          <a:xfrm>
            <a:off x="733068" y="2393990"/>
            <a:ext cx="6477357" cy="2133600"/>
          </a:xfrm>
          <a:prstGeom prst="roundRect">
            <a:avLst>
              <a:gd name="adj" fmla="val 4124"/>
            </a:avLst>
          </a:prstGeom>
          <a:solidFill>
            <a:srgbClr val="FFFFFF">
              <a:alpha val="95000"/>
            </a:srgbClr>
          </a:solidFill>
          <a:ln w="22860">
            <a:solidFill>
              <a:srgbClr val="DABADD"/>
            </a:solidFill>
            <a:prstDash val="solid"/>
          </a:ln>
        </p:spPr>
      </p:sp>
      <p:sp>
        <p:nvSpPr>
          <p:cNvPr id="4" name="Shape 2"/>
          <p:cNvSpPr/>
          <p:nvPr/>
        </p:nvSpPr>
        <p:spPr>
          <a:xfrm>
            <a:off x="755928" y="2416850"/>
            <a:ext cx="6431637" cy="209431"/>
          </a:xfrm>
          <a:prstGeom prst="roundRect">
            <a:avLst>
              <a:gd name="adj" fmla="val 28912"/>
            </a:avLst>
          </a:prstGeom>
          <a:solidFill>
            <a:srgbClr val="F4D4F7"/>
          </a:solidFill>
          <a:ln/>
        </p:spPr>
      </p:sp>
      <p:sp>
        <p:nvSpPr>
          <p:cNvPr id="5" name="Text 3"/>
          <p:cNvSpPr/>
          <p:nvPr/>
        </p:nvSpPr>
        <p:spPr>
          <a:xfrm>
            <a:off x="965359" y="2835712"/>
            <a:ext cx="3348276" cy="308015"/>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CNNs for Image Recognition</a:t>
            </a:r>
            <a:endParaRPr lang="en-US" sz="1900" dirty="0"/>
          </a:p>
        </p:txBody>
      </p:sp>
      <p:sp>
        <p:nvSpPr>
          <p:cNvPr id="6" name="Text 4"/>
          <p:cNvSpPr/>
          <p:nvPr/>
        </p:nvSpPr>
        <p:spPr>
          <a:xfrm>
            <a:off x="965359" y="3269337"/>
            <a:ext cx="6012775" cy="1005126"/>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3" pitchFamily="34" charset="0"/>
                <a:ea typeface="Source Sans 3" pitchFamily="34" charset="-122"/>
                <a:cs typeface="Source Sans 3" pitchFamily="34" charset="-120"/>
              </a:rPr>
              <a:t>Convolutional Neural Networks (CNNs) are chosen for their exceptional ability to learn spatial hierarchies and patterns in image data, making them ideal for gesture recognition.</a:t>
            </a:r>
            <a:endParaRPr lang="en-US" sz="1600" dirty="0"/>
          </a:p>
        </p:txBody>
      </p:sp>
      <p:sp>
        <p:nvSpPr>
          <p:cNvPr id="7" name="Shape 5"/>
          <p:cNvSpPr/>
          <p:nvPr/>
        </p:nvSpPr>
        <p:spPr>
          <a:xfrm>
            <a:off x="7419856" y="2079784"/>
            <a:ext cx="6477476" cy="2447806"/>
          </a:xfrm>
          <a:prstGeom prst="roundRect">
            <a:avLst>
              <a:gd name="adj" fmla="val 3594"/>
            </a:avLst>
          </a:prstGeom>
          <a:solidFill>
            <a:srgbClr val="FFFFFF">
              <a:alpha val="95000"/>
            </a:srgbClr>
          </a:solidFill>
          <a:ln w="22860">
            <a:solidFill>
              <a:srgbClr val="DABADD"/>
            </a:solidFill>
            <a:prstDash val="solid"/>
          </a:ln>
        </p:spPr>
      </p:sp>
      <p:sp>
        <p:nvSpPr>
          <p:cNvPr id="8" name="Shape 6"/>
          <p:cNvSpPr/>
          <p:nvPr/>
        </p:nvSpPr>
        <p:spPr>
          <a:xfrm>
            <a:off x="7442716" y="2102644"/>
            <a:ext cx="6431756" cy="209431"/>
          </a:xfrm>
          <a:prstGeom prst="roundRect">
            <a:avLst>
              <a:gd name="adj" fmla="val 28912"/>
            </a:avLst>
          </a:prstGeom>
          <a:solidFill>
            <a:srgbClr val="F4D4F7"/>
          </a:solidFill>
          <a:ln/>
        </p:spPr>
      </p:sp>
      <p:sp>
        <p:nvSpPr>
          <p:cNvPr id="9" name="Text 7"/>
          <p:cNvSpPr/>
          <p:nvPr/>
        </p:nvSpPr>
        <p:spPr>
          <a:xfrm>
            <a:off x="7652147" y="2521506"/>
            <a:ext cx="2464475" cy="308015"/>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Core Architecture</a:t>
            </a:r>
            <a:endParaRPr lang="en-US" sz="1900" dirty="0"/>
          </a:p>
        </p:txBody>
      </p:sp>
      <p:sp>
        <p:nvSpPr>
          <p:cNvPr id="10" name="Text 8"/>
          <p:cNvSpPr/>
          <p:nvPr/>
        </p:nvSpPr>
        <p:spPr>
          <a:xfrm>
            <a:off x="7652147" y="2955131"/>
            <a:ext cx="6012894" cy="1340168"/>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3" pitchFamily="34" charset="0"/>
                <a:ea typeface="Source Sans 3" pitchFamily="34" charset="-122"/>
                <a:cs typeface="Source Sans 3" pitchFamily="34" charset="-120"/>
              </a:rPr>
              <a:t>The model features multiple convolutional layers for feature extraction (edges, shapes, textures), pooling layers for dimensionality reduction, and fully connected layers for final classification into 24 ASL classes.</a:t>
            </a:r>
            <a:endParaRPr lang="en-US" sz="1600" dirty="0"/>
          </a:p>
        </p:txBody>
      </p:sp>
      <p:sp>
        <p:nvSpPr>
          <p:cNvPr id="11" name="Shape 9"/>
          <p:cNvSpPr/>
          <p:nvPr/>
        </p:nvSpPr>
        <p:spPr>
          <a:xfrm>
            <a:off x="733068" y="5051227"/>
            <a:ext cx="6477357" cy="2133600"/>
          </a:xfrm>
          <a:prstGeom prst="roundRect">
            <a:avLst>
              <a:gd name="adj" fmla="val 4124"/>
            </a:avLst>
          </a:prstGeom>
          <a:solidFill>
            <a:srgbClr val="FFFFFF">
              <a:alpha val="95000"/>
            </a:srgbClr>
          </a:solidFill>
          <a:ln w="22860">
            <a:solidFill>
              <a:srgbClr val="DABADD"/>
            </a:solidFill>
            <a:prstDash val="solid"/>
          </a:ln>
        </p:spPr>
      </p:sp>
      <p:sp>
        <p:nvSpPr>
          <p:cNvPr id="12" name="Shape 10"/>
          <p:cNvSpPr/>
          <p:nvPr/>
        </p:nvSpPr>
        <p:spPr>
          <a:xfrm>
            <a:off x="755928" y="5074087"/>
            <a:ext cx="6431637" cy="209431"/>
          </a:xfrm>
          <a:prstGeom prst="roundRect">
            <a:avLst>
              <a:gd name="adj" fmla="val 28912"/>
            </a:avLst>
          </a:prstGeom>
          <a:solidFill>
            <a:srgbClr val="F4D4F7"/>
          </a:solidFill>
          <a:ln/>
        </p:spPr>
      </p:sp>
      <p:sp>
        <p:nvSpPr>
          <p:cNvPr id="13" name="Text 11"/>
          <p:cNvSpPr/>
          <p:nvPr/>
        </p:nvSpPr>
        <p:spPr>
          <a:xfrm>
            <a:off x="965359" y="5492948"/>
            <a:ext cx="5367814" cy="308015"/>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Training Stability &amp; Prevention of Overfitting</a:t>
            </a:r>
            <a:endParaRPr lang="en-US" sz="1900" dirty="0"/>
          </a:p>
        </p:txBody>
      </p:sp>
      <p:sp>
        <p:nvSpPr>
          <p:cNvPr id="14" name="Text 12"/>
          <p:cNvSpPr/>
          <p:nvPr/>
        </p:nvSpPr>
        <p:spPr>
          <a:xfrm>
            <a:off x="965359" y="5926574"/>
            <a:ext cx="6012775" cy="1005126"/>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3" pitchFamily="34" charset="0"/>
                <a:ea typeface="Source Sans 3" pitchFamily="34" charset="-122"/>
                <a:cs typeface="Source Sans 3" pitchFamily="34" charset="-120"/>
              </a:rPr>
              <a:t>Batch normalization layers enhance training stability and speed, while dropout layers are crucial for preventing overfitting, ensuring the model generalises well to unseen data.</a:t>
            </a:r>
            <a:endParaRPr lang="en-US" sz="1600" dirty="0"/>
          </a:p>
        </p:txBody>
      </p:sp>
      <p:sp>
        <p:nvSpPr>
          <p:cNvPr id="15" name="Shape 13"/>
          <p:cNvSpPr/>
          <p:nvPr/>
        </p:nvSpPr>
        <p:spPr>
          <a:xfrm>
            <a:off x="7419856" y="4737021"/>
            <a:ext cx="6477476" cy="2447806"/>
          </a:xfrm>
          <a:prstGeom prst="roundRect">
            <a:avLst>
              <a:gd name="adj" fmla="val 3594"/>
            </a:avLst>
          </a:prstGeom>
          <a:solidFill>
            <a:srgbClr val="FFFFFF">
              <a:alpha val="95000"/>
            </a:srgbClr>
          </a:solidFill>
          <a:ln w="22860">
            <a:solidFill>
              <a:srgbClr val="DABADD"/>
            </a:solidFill>
            <a:prstDash val="solid"/>
          </a:ln>
        </p:spPr>
      </p:sp>
      <p:sp>
        <p:nvSpPr>
          <p:cNvPr id="16" name="Shape 14"/>
          <p:cNvSpPr/>
          <p:nvPr/>
        </p:nvSpPr>
        <p:spPr>
          <a:xfrm>
            <a:off x="7442716" y="4759881"/>
            <a:ext cx="6431756" cy="209431"/>
          </a:xfrm>
          <a:prstGeom prst="roundRect">
            <a:avLst>
              <a:gd name="adj" fmla="val 28912"/>
            </a:avLst>
          </a:prstGeom>
          <a:solidFill>
            <a:srgbClr val="F4D4F7"/>
          </a:solidFill>
          <a:ln/>
        </p:spPr>
      </p:sp>
      <p:sp>
        <p:nvSpPr>
          <p:cNvPr id="17" name="Text 15"/>
          <p:cNvSpPr/>
          <p:nvPr/>
        </p:nvSpPr>
        <p:spPr>
          <a:xfrm>
            <a:off x="7652147" y="5178743"/>
            <a:ext cx="3557945" cy="308015"/>
          </a:xfrm>
          <a:prstGeom prst="rect">
            <a:avLst/>
          </a:prstGeom>
          <a:noFill/>
          <a:ln/>
        </p:spPr>
        <p:txBody>
          <a:bodyPr wrap="none" lIns="0" tIns="0" rIns="0" bIns="0" rtlCol="0" anchor="t"/>
          <a:lstStyle/>
          <a:p>
            <a:pPr algn="l" indent="0" marL="0">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Optimisation &amp; Augmentation</a:t>
            </a:r>
            <a:endParaRPr lang="en-US" sz="1900" dirty="0"/>
          </a:p>
        </p:txBody>
      </p:sp>
      <p:sp>
        <p:nvSpPr>
          <p:cNvPr id="18" name="Text 16"/>
          <p:cNvSpPr/>
          <p:nvPr/>
        </p:nvSpPr>
        <p:spPr>
          <a:xfrm>
            <a:off x="7652147" y="5612368"/>
            <a:ext cx="6012894" cy="1340168"/>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Source Sans 3" pitchFamily="34" charset="0"/>
                <a:ea typeface="Source Sans 3" pitchFamily="34" charset="-122"/>
                <a:cs typeface="Source Sans 3" pitchFamily="34" charset="-120"/>
              </a:rPr>
              <a:t>The model is trained using TensorFlow/Keras, employing categorical cross-entropy loss and the Adam optimizer for efficient learning. Data augmentation (rotations, noise) is applied to improve robustness and generalisability.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344353"/>
            <a:ext cx="12954952" cy="1408033"/>
          </a:xfrm>
          <a:prstGeom prst="rect">
            <a:avLst/>
          </a:prstGeom>
          <a:noFill/>
          <a:ln/>
        </p:spPr>
        <p:txBody>
          <a:bodyPr wrap="square" lIns="0" tIns="0" rIns="0" bIns="0" rtlCol="0" anchor="t"/>
          <a:lstStyle/>
          <a:p>
            <a:pPr algn="l" indent="0" marL="0">
              <a:lnSpc>
                <a:spcPts val="5500"/>
              </a:lnSpc>
              <a:buNone/>
            </a:pPr>
            <a:r>
              <a:rPr lang="en-US" sz="4400" dirty="0">
                <a:solidFill>
                  <a:srgbClr val="D73AD7"/>
                </a:solidFill>
                <a:latin typeface="Source Serif 4 Semi Bold" pitchFamily="34" charset="0"/>
                <a:ea typeface="Source Serif 4 Semi Bold" pitchFamily="34" charset="-122"/>
                <a:cs typeface="Source Serif 4 Semi Bold" pitchFamily="34" charset="-120"/>
              </a:rPr>
              <a:t>Visual Diagram: CNN Architecture for ASL Recognition</a:t>
            </a:r>
            <a:endParaRPr lang="en-US" sz="4400" dirty="0"/>
          </a:p>
        </p:txBody>
      </p:sp>
      <p:sp>
        <p:nvSpPr>
          <p:cNvPr id="4" name="Text 1"/>
          <p:cNvSpPr/>
          <p:nvPr/>
        </p:nvSpPr>
        <p:spPr>
          <a:xfrm>
            <a:off x="837724" y="6111359"/>
            <a:ext cx="12954952" cy="766048"/>
          </a:xfrm>
          <a:prstGeom prst="rect">
            <a:avLst/>
          </a:prstGeom>
          <a:noFill/>
          <a:ln/>
        </p:spPr>
        <p:txBody>
          <a:bodyPr wrap="square" lIns="0" tIns="0" rIns="0" bIns="0" rtlCol="0" anchor="t"/>
          <a:lstStyle/>
          <a:p>
            <a:pPr algn="ctr"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This diagram illustrates the sequential flow of data through our CNN model, from raw image input to the final classification of a sign language gesture.</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8636" y="407432"/>
            <a:ext cx="4730115" cy="435888"/>
          </a:xfrm>
          <a:prstGeom prst="rect">
            <a:avLst/>
          </a:prstGeom>
          <a:noFill/>
          <a:ln/>
        </p:spPr>
        <p:txBody>
          <a:bodyPr wrap="none" lIns="0" tIns="0" rIns="0" bIns="0" rtlCol="0" anchor="t"/>
          <a:lstStyle/>
          <a:p>
            <a:pPr algn="l" indent="0" marL="0">
              <a:lnSpc>
                <a:spcPts val="3400"/>
              </a:lnSpc>
              <a:buNone/>
            </a:pPr>
            <a:r>
              <a:rPr lang="en-US" sz="2700" dirty="0">
                <a:solidFill>
                  <a:srgbClr val="D73AD7"/>
                </a:solidFill>
                <a:latin typeface="Source Serif 4 Semi Bold" pitchFamily="34" charset="0"/>
                <a:ea typeface="Source Serif 4 Semi Bold" pitchFamily="34" charset="-122"/>
                <a:cs typeface="Source Serif 4 Semi Bold" pitchFamily="34" charset="-120"/>
              </a:rPr>
              <a:t>Results: Model Performance</a:t>
            </a:r>
            <a:endParaRPr lang="en-US" sz="2700" dirty="0"/>
          </a:p>
        </p:txBody>
      </p:sp>
      <p:sp>
        <p:nvSpPr>
          <p:cNvPr id="3" name="Text 1"/>
          <p:cNvSpPr/>
          <p:nvPr/>
        </p:nvSpPr>
        <p:spPr>
          <a:xfrm>
            <a:off x="518636" y="1306354"/>
            <a:ext cx="3912989" cy="488990"/>
          </a:xfrm>
          <a:prstGeom prst="rect">
            <a:avLst/>
          </a:prstGeom>
          <a:noFill/>
          <a:ln/>
        </p:spPr>
        <p:txBody>
          <a:bodyPr wrap="none" lIns="0" tIns="0" rIns="0" bIns="0" rtlCol="0" anchor="t"/>
          <a:lstStyle/>
          <a:p>
            <a:pPr algn="ctr" indent="0" marL="0">
              <a:lnSpc>
                <a:spcPts val="3850"/>
              </a:lnSpc>
              <a:buNone/>
            </a:pPr>
            <a:r>
              <a:rPr lang="en-US" sz="3850" dirty="0">
                <a:solidFill>
                  <a:srgbClr val="272525"/>
                </a:solidFill>
                <a:latin typeface="Source Serif 4 Semi Bold" pitchFamily="34" charset="0"/>
                <a:ea typeface="Source Serif 4 Semi Bold" pitchFamily="34" charset="-122"/>
                <a:cs typeface="Source Serif 4 Semi Bold" pitchFamily="34" charset="-120"/>
              </a:rPr>
              <a:t>~95%</a:t>
            </a:r>
            <a:endParaRPr lang="en-US" sz="3850" dirty="0"/>
          </a:p>
        </p:txBody>
      </p:sp>
      <p:sp>
        <p:nvSpPr>
          <p:cNvPr id="4" name="Text 2"/>
          <p:cNvSpPr/>
          <p:nvPr/>
        </p:nvSpPr>
        <p:spPr>
          <a:xfrm>
            <a:off x="1603415" y="1980486"/>
            <a:ext cx="1743432" cy="217884"/>
          </a:xfrm>
          <a:prstGeom prst="rect">
            <a:avLst/>
          </a:prstGeom>
          <a:noFill/>
          <a:ln/>
        </p:spPr>
        <p:txBody>
          <a:bodyPr wrap="none" lIns="0" tIns="0" rIns="0" bIns="0" rtlCol="0" anchor="t"/>
          <a:lstStyle/>
          <a:p>
            <a:pPr algn="ctr"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Test Accuracy</a:t>
            </a:r>
            <a:endParaRPr lang="en-US" sz="1350" dirty="0"/>
          </a:p>
        </p:txBody>
      </p:sp>
      <p:sp>
        <p:nvSpPr>
          <p:cNvPr id="5" name="Text 3"/>
          <p:cNvSpPr/>
          <p:nvPr/>
        </p:nvSpPr>
        <p:spPr>
          <a:xfrm>
            <a:off x="518636" y="2346484"/>
            <a:ext cx="3912989" cy="474345"/>
          </a:xfrm>
          <a:prstGeom prst="rect">
            <a:avLst/>
          </a:prstGeom>
          <a:noFill/>
          <a:ln/>
        </p:spPr>
        <p:txBody>
          <a:bodyPr wrap="square" lIns="0" tIns="0" rIns="0" bIns="0" rtlCol="0" anchor="t"/>
          <a:lstStyle/>
          <a:p>
            <a:pPr algn="ctr"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Achieved on the Sign Language MNIST dataset, demonstrating high effectiveness in recognising static hand signs.</a:t>
            </a:r>
            <a:endParaRPr lang="en-US" sz="1150" dirty="0"/>
          </a:p>
        </p:txBody>
      </p:sp>
      <p:sp>
        <p:nvSpPr>
          <p:cNvPr id="6" name="Text 4"/>
          <p:cNvSpPr/>
          <p:nvPr/>
        </p:nvSpPr>
        <p:spPr>
          <a:xfrm>
            <a:off x="4616768" y="1306354"/>
            <a:ext cx="3913108" cy="488990"/>
          </a:xfrm>
          <a:prstGeom prst="rect">
            <a:avLst/>
          </a:prstGeom>
          <a:noFill/>
          <a:ln/>
        </p:spPr>
        <p:txBody>
          <a:bodyPr wrap="none" lIns="0" tIns="0" rIns="0" bIns="0" rtlCol="0" anchor="t"/>
          <a:lstStyle/>
          <a:p>
            <a:pPr algn="ctr" indent="0" marL="0">
              <a:lnSpc>
                <a:spcPts val="3850"/>
              </a:lnSpc>
              <a:buNone/>
            </a:pPr>
            <a:r>
              <a:rPr lang="en-US" sz="3850" dirty="0">
                <a:solidFill>
                  <a:srgbClr val="272525"/>
                </a:solidFill>
                <a:latin typeface="Source Serif 4 Semi Bold" pitchFamily="34" charset="0"/>
                <a:ea typeface="Source Serif 4 Semi Bold" pitchFamily="34" charset="-122"/>
                <a:cs typeface="Source Serif 4 Semi Bold" pitchFamily="34" charset="-120"/>
              </a:rPr>
              <a:t>High</a:t>
            </a:r>
            <a:endParaRPr lang="en-US" sz="3850" dirty="0"/>
          </a:p>
        </p:txBody>
      </p:sp>
      <p:sp>
        <p:nvSpPr>
          <p:cNvPr id="7" name="Text 5"/>
          <p:cNvSpPr/>
          <p:nvPr/>
        </p:nvSpPr>
        <p:spPr>
          <a:xfrm>
            <a:off x="5701546" y="1980486"/>
            <a:ext cx="1743432" cy="217884"/>
          </a:xfrm>
          <a:prstGeom prst="rect">
            <a:avLst/>
          </a:prstGeom>
          <a:noFill/>
          <a:ln/>
        </p:spPr>
        <p:txBody>
          <a:bodyPr wrap="none" lIns="0" tIns="0" rIns="0" bIns="0" rtlCol="0" anchor="t"/>
          <a:lstStyle/>
          <a:p>
            <a:pPr algn="ctr"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Precision &amp; Recall</a:t>
            </a:r>
            <a:endParaRPr lang="en-US" sz="1350" dirty="0"/>
          </a:p>
        </p:txBody>
      </p:sp>
      <p:sp>
        <p:nvSpPr>
          <p:cNvPr id="8" name="Text 6"/>
          <p:cNvSpPr/>
          <p:nvPr/>
        </p:nvSpPr>
        <p:spPr>
          <a:xfrm>
            <a:off x="4616768" y="2346484"/>
            <a:ext cx="3913108" cy="711518"/>
          </a:xfrm>
          <a:prstGeom prst="rect">
            <a:avLst/>
          </a:prstGeom>
          <a:noFill/>
          <a:ln/>
        </p:spPr>
        <p:txBody>
          <a:bodyPr wrap="square" lIns="0" tIns="0" rIns="0" bIns="0" rtlCol="0" anchor="t"/>
          <a:lstStyle/>
          <a:p>
            <a:pPr algn="ctr"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Consistently strong across most classes, indicating excellent ability to correctly identify and distinguish between different signs.</a:t>
            </a:r>
            <a:endParaRPr lang="en-US" sz="1150" dirty="0"/>
          </a:p>
        </p:txBody>
      </p:sp>
      <p:sp>
        <p:nvSpPr>
          <p:cNvPr id="9" name="Text 7"/>
          <p:cNvSpPr/>
          <p:nvPr/>
        </p:nvSpPr>
        <p:spPr>
          <a:xfrm>
            <a:off x="2567702" y="3428405"/>
            <a:ext cx="3912989" cy="488990"/>
          </a:xfrm>
          <a:prstGeom prst="rect">
            <a:avLst/>
          </a:prstGeom>
          <a:noFill/>
          <a:ln/>
        </p:spPr>
        <p:txBody>
          <a:bodyPr wrap="none" lIns="0" tIns="0" rIns="0" bIns="0" rtlCol="0" anchor="t"/>
          <a:lstStyle/>
          <a:p>
            <a:pPr algn="ctr" indent="0" marL="0">
              <a:lnSpc>
                <a:spcPts val="3850"/>
              </a:lnSpc>
              <a:buNone/>
            </a:pPr>
            <a:r>
              <a:rPr lang="en-US" sz="3850" dirty="0">
                <a:solidFill>
                  <a:srgbClr val="272525"/>
                </a:solidFill>
                <a:latin typeface="Source Serif 4 Semi Bold" pitchFamily="34" charset="0"/>
                <a:ea typeface="Source Serif 4 Semi Bold" pitchFamily="34" charset="-122"/>
                <a:cs typeface="Source Serif 4 Semi Bold" pitchFamily="34" charset="-120"/>
              </a:rPr>
              <a:t>Minor</a:t>
            </a:r>
            <a:endParaRPr lang="en-US" sz="3850" dirty="0"/>
          </a:p>
        </p:txBody>
      </p:sp>
      <p:sp>
        <p:nvSpPr>
          <p:cNvPr id="10" name="Text 8"/>
          <p:cNvSpPr/>
          <p:nvPr/>
        </p:nvSpPr>
        <p:spPr>
          <a:xfrm>
            <a:off x="3652480" y="4102537"/>
            <a:ext cx="1743432" cy="217884"/>
          </a:xfrm>
          <a:prstGeom prst="rect">
            <a:avLst/>
          </a:prstGeom>
          <a:noFill/>
          <a:ln/>
        </p:spPr>
        <p:txBody>
          <a:bodyPr wrap="none" lIns="0" tIns="0" rIns="0" bIns="0" rtlCol="0" anchor="t"/>
          <a:lstStyle/>
          <a:p>
            <a:pPr algn="ctr"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Misclassifications</a:t>
            </a:r>
            <a:endParaRPr lang="en-US" sz="1350" dirty="0"/>
          </a:p>
        </p:txBody>
      </p:sp>
      <p:sp>
        <p:nvSpPr>
          <p:cNvPr id="11" name="Text 9"/>
          <p:cNvSpPr/>
          <p:nvPr/>
        </p:nvSpPr>
        <p:spPr>
          <a:xfrm>
            <a:off x="2567702" y="4468535"/>
            <a:ext cx="3912989" cy="474345"/>
          </a:xfrm>
          <a:prstGeom prst="rect">
            <a:avLst/>
          </a:prstGeom>
          <a:noFill/>
          <a:ln/>
        </p:spPr>
        <p:txBody>
          <a:bodyPr wrap="square" lIns="0" tIns="0" rIns="0" bIns="0" rtlCol="0" anchor="t"/>
          <a:lstStyle/>
          <a:p>
            <a:pPr algn="ctr"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Primarily observed between visually similar signs, as shown in the confusion matrix, highlighting areas for future refinement.</a:t>
            </a:r>
            <a:endParaRPr lang="en-US" sz="1150" dirty="0"/>
          </a:p>
        </p:txBody>
      </p:sp>
      <p:sp>
        <p:nvSpPr>
          <p:cNvPr id="12" name="Text 10"/>
          <p:cNvSpPr/>
          <p:nvPr/>
        </p:nvSpPr>
        <p:spPr>
          <a:xfrm>
            <a:off x="8898969" y="1213723"/>
            <a:ext cx="1743432" cy="217884"/>
          </a:xfrm>
          <a:prstGeom prst="rect">
            <a:avLst/>
          </a:prstGeom>
          <a:noFill/>
          <a:ln/>
        </p:spPr>
        <p:txBody>
          <a:bodyPr wrap="none" lIns="0" tIns="0" rIns="0" bIns="0" rtlCol="0" anchor="t"/>
          <a:lstStyle/>
          <a:p>
            <a:pPr algn="l" indent="0" marL="0">
              <a:lnSpc>
                <a:spcPts val="1700"/>
              </a:lnSpc>
              <a:buNone/>
            </a:pPr>
            <a:r>
              <a:rPr lang="en-US" sz="1350" dirty="0">
                <a:solidFill>
                  <a:srgbClr val="D73AD7"/>
                </a:solidFill>
                <a:latin typeface="Source Serif 4 Semi Bold" pitchFamily="34" charset="0"/>
                <a:ea typeface="Source Serif 4 Semi Bold" pitchFamily="34" charset="-122"/>
                <a:cs typeface="Source Serif 4 Semi Bold" pitchFamily="34" charset="-120"/>
              </a:rPr>
              <a:t>Real-time Prediction</a:t>
            </a:r>
            <a:endParaRPr lang="en-US" sz="1350" dirty="0"/>
          </a:p>
        </p:txBody>
      </p:sp>
      <p:sp>
        <p:nvSpPr>
          <p:cNvPr id="13" name="Text 11"/>
          <p:cNvSpPr/>
          <p:nvPr/>
        </p:nvSpPr>
        <p:spPr>
          <a:xfrm>
            <a:off x="8898969" y="1579721"/>
            <a:ext cx="5220295" cy="474345"/>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The model supports real-time prediction, with a possible demo using webcam input integrated via OpenCV, showcasing its practical utility.</a:t>
            </a:r>
            <a:endParaRPr lang="en-US" sz="1150" dirty="0"/>
          </a:p>
        </p:txBody>
      </p:sp>
      <p:sp>
        <p:nvSpPr>
          <p:cNvPr id="14" name="Text 12"/>
          <p:cNvSpPr/>
          <p:nvPr/>
        </p:nvSpPr>
        <p:spPr>
          <a:xfrm>
            <a:off x="8898969" y="2202180"/>
            <a:ext cx="1743432" cy="217884"/>
          </a:xfrm>
          <a:prstGeom prst="rect">
            <a:avLst/>
          </a:prstGeom>
          <a:noFill/>
          <a:ln/>
        </p:spPr>
        <p:txBody>
          <a:bodyPr wrap="none" lIns="0" tIns="0" rIns="0" bIns="0" rtlCol="0" anchor="t"/>
          <a:lstStyle/>
          <a:p>
            <a:pPr algn="l" indent="0" marL="0">
              <a:lnSpc>
                <a:spcPts val="1700"/>
              </a:lnSpc>
              <a:buNone/>
            </a:pPr>
            <a:r>
              <a:rPr lang="en-US" sz="1350" dirty="0">
                <a:solidFill>
                  <a:srgbClr val="D73AD7"/>
                </a:solidFill>
                <a:latin typeface="Source Serif 4 Semi Bold" pitchFamily="34" charset="0"/>
                <a:ea typeface="Source Serif 4 Semi Bold" pitchFamily="34" charset="-122"/>
                <a:cs typeface="Source Serif 4 Semi Bold" pitchFamily="34" charset="-120"/>
              </a:rPr>
              <a:t>Outperformance</a:t>
            </a:r>
            <a:endParaRPr lang="en-US" sz="1350" dirty="0"/>
          </a:p>
        </p:txBody>
      </p:sp>
      <p:sp>
        <p:nvSpPr>
          <p:cNvPr id="15" name="Text 13"/>
          <p:cNvSpPr/>
          <p:nvPr/>
        </p:nvSpPr>
        <p:spPr>
          <a:xfrm>
            <a:off x="8898969" y="2568178"/>
            <a:ext cx="5220295" cy="71151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Our CNN model significantly outperforms traditional machine learning classifiers, such as Support Vector Machines (SVM) and Random Forests, in both accuracy and robustness.</a:t>
            </a:r>
            <a:endParaRPr lang="en-US" sz="1150" dirty="0"/>
          </a:p>
        </p:txBody>
      </p:sp>
      <p:pic>
        <p:nvPicPr>
          <p:cNvPr id="16" name="Image 0" descr="preencoded.png">    </p:cNvPr>
          <p:cNvPicPr>
            <a:picLocks noChangeAspect="1"/>
          </p:cNvPicPr>
          <p:nvPr/>
        </p:nvPicPr>
        <p:blipFill>
          <a:blip r:embed="rId1"/>
          <a:stretch>
            <a:fillRect/>
          </a:stretch>
        </p:blipFill>
        <p:spPr>
          <a:xfrm>
            <a:off x="8898969" y="3446383"/>
            <a:ext cx="5220295" cy="52202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17364" y="828675"/>
            <a:ext cx="8594884" cy="686752"/>
          </a:xfrm>
          <a:prstGeom prst="rect">
            <a:avLst/>
          </a:prstGeom>
          <a:noFill/>
          <a:ln/>
        </p:spPr>
        <p:txBody>
          <a:bodyPr wrap="none" lIns="0" tIns="0" rIns="0" bIns="0" rtlCol="0" anchor="t"/>
          <a:lstStyle/>
          <a:p>
            <a:pPr algn="l" indent="0" marL="0">
              <a:lnSpc>
                <a:spcPts val="5400"/>
              </a:lnSpc>
              <a:buNone/>
            </a:pPr>
            <a:r>
              <a:rPr lang="en-US" sz="4300" dirty="0">
                <a:solidFill>
                  <a:srgbClr val="D73AD7"/>
                </a:solidFill>
                <a:latin typeface="Source Serif 4 Semi Bold" pitchFamily="34" charset="0"/>
                <a:ea typeface="Source Serif 4 Semi Bold" pitchFamily="34" charset="-122"/>
                <a:cs typeface="Source Serif 4 Semi Bold" pitchFamily="34" charset="-120"/>
              </a:rPr>
              <a:t>Applications: Real-World Impact</a:t>
            </a:r>
            <a:endParaRPr lang="en-US" sz="4300" dirty="0"/>
          </a:p>
        </p:txBody>
      </p:sp>
      <p:pic>
        <p:nvPicPr>
          <p:cNvPr id="3" name="Image 0" descr="preencoded.png">    </p:cNvPr>
          <p:cNvPicPr>
            <a:picLocks noChangeAspect="1"/>
          </p:cNvPicPr>
          <p:nvPr/>
        </p:nvPicPr>
        <p:blipFill>
          <a:blip r:embed="rId1"/>
          <a:stretch>
            <a:fillRect/>
          </a:stretch>
        </p:blipFill>
        <p:spPr>
          <a:xfrm>
            <a:off x="817364" y="1982510"/>
            <a:ext cx="583763" cy="583763"/>
          </a:xfrm>
          <a:prstGeom prst="rect">
            <a:avLst/>
          </a:prstGeom>
        </p:spPr>
      </p:pic>
      <p:sp>
        <p:nvSpPr>
          <p:cNvPr id="4" name="Text 1"/>
          <p:cNvSpPr/>
          <p:nvPr/>
        </p:nvSpPr>
        <p:spPr>
          <a:xfrm>
            <a:off x="1692950" y="2121098"/>
            <a:ext cx="2775347" cy="343495"/>
          </a:xfrm>
          <a:prstGeom prst="rect">
            <a:avLst/>
          </a:prstGeom>
          <a:noFill/>
          <a:ln/>
        </p:spPr>
        <p:txBody>
          <a:bodyPr wrap="none" lIns="0" tIns="0" rIns="0" bIns="0" rtlCol="0" anchor="t"/>
          <a:lstStyle/>
          <a:p>
            <a:pPr algn="l" indent="0" marL="0">
              <a:lnSpc>
                <a:spcPts val="270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Assistive Technology</a:t>
            </a:r>
            <a:endParaRPr lang="en-US" sz="2150" dirty="0"/>
          </a:p>
        </p:txBody>
      </p:sp>
      <p:sp>
        <p:nvSpPr>
          <p:cNvPr id="5" name="Text 2"/>
          <p:cNvSpPr/>
          <p:nvPr/>
        </p:nvSpPr>
        <p:spPr>
          <a:xfrm>
            <a:off x="1692950" y="2604611"/>
            <a:ext cx="3261717" cy="1868686"/>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Source Sans 3" pitchFamily="34" charset="0"/>
                <a:ea typeface="Source Sans 3" pitchFamily="34" charset="-122"/>
                <a:cs typeface="Source Sans 3" pitchFamily="34" charset="-120"/>
              </a:rPr>
              <a:t>Empowering deaf and hard-of-hearing individuals with seamless daily communication, providing independence and ease of interaction.</a:t>
            </a:r>
            <a:endParaRPr lang="en-US" sz="1800" dirty="0"/>
          </a:p>
        </p:txBody>
      </p:sp>
      <p:pic>
        <p:nvPicPr>
          <p:cNvPr id="6" name="Image 1" descr="preencoded.png">    </p:cNvPr>
          <p:cNvPicPr>
            <a:picLocks noChangeAspect="1"/>
          </p:cNvPicPr>
          <p:nvPr/>
        </p:nvPicPr>
        <p:blipFill>
          <a:blip r:embed="rId2"/>
          <a:stretch>
            <a:fillRect/>
          </a:stretch>
        </p:blipFill>
        <p:spPr>
          <a:xfrm>
            <a:off x="5246489" y="1982510"/>
            <a:ext cx="583763" cy="583763"/>
          </a:xfrm>
          <a:prstGeom prst="rect">
            <a:avLst/>
          </a:prstGeom>
        </p:spPr>
      </p:pic>
      <p:sp>
        <p:nvSpPr>
          <p:cNvPr id="7" name="Text 3"/>
          <p:cNvSpPr/>
          <p:nvPr/>
        </p:nvSpPr>
        <p:spPr>
          <a:xfrm>
            <a:off x="6122075" y="2121098"/>
            <a:ext cx="2747486" cy="343495"/>
          </a:xfrm>
          <a:prstGeom prst="rect">
            <a:avLst/>
          </a:prstGeom>
          <a:noFill/>
          <a:ln/>
        </p:spPr>
        <p:txBody>
          <a:bodyPr wrap="none" lIns="0" tIns="0" rIns="0" bIns="0" rtlCol="0" anchor="t"/>
          <a:lstStyle/>
          <a:p>
            <a:pPr algn="l" indent="0" marL="0">
              <a:lnSpc>
                <a:spcPts val="270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Video Conferencing</a:t>
            </a:r>
            <a:endParaRPr lang="en-US" sz="2150" dirty="0"/>
          </a:p>
        </p:txBody>
      </p:sp>
      <p:sp>
        <p:nvSpPr>
          <p:cNvPr id="8" name="Text 4"/>
          <p:cNvSpPr/>
          <p:nvPr/>
        </p:nvSpPr>
        <p:spPr>
          <a:xfrm>
            <a:off x="6122075" y="2604611"/>
            <a:ext cx="3261717" cy="1494949"/>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Source Sans 3" pitchFamily="34" charset="0"/>
                <a:ea typeface="Source Sans 3" pitchFamily="34" charset="-122"/>
                <a:cs typeface="Source Sans 3" pitchFamily="34" charset="-120"/>
              </a:rPr>
              <a:t>Integrating live captioning and interaction capabilities into virtual meetings, ensuring full participation for all attendees.</a:t>
            </a:r>
            <a:endParaRPr lang="en-US" sz="1800" dirty="0"/>
          </a:p>
        </p:txBody>
      </p:sp>
      <p:pic>
        <p:nvPicPr>
          <p:cNvPr id="9" name="Image 2" descr="preencoded.png">    </p:cNvPr>
          <p:cNvPicPr>
            <a:picLocks noChangeAspect="1"/>
          </p:cNvPicPr>
          <p:nvPr/>
        </p:nvPicPr>
        <p:blipFill>
          <a:blip r:embed="rId3"/>
          <a:stretch>
            <a:fillRect/>
          </a:stretch>
        </p:blipFill>
        <p:spPr>
          <a:xfrm>
            <a:off x="9675614" y="1982510"/>
            <a:ext cx="583763" cy="583763"/>
          </a:xfrm>
          <a:prstGeom prst="rect">
            <a:avLst/>
          </a:prstGeom>
        </p:spPr>
      </p:pic>
      <p:sp>
        <p:nvSpPr>
          <p:cNvPr id="10" name="Text 5"/>
          <p:cNvSpPr/>
          <p:nvPr/>
        </p:nvSpPr>
        <p:spPr>
          <a:xfrm>
            <a:off x="10551200" y="2121098"/>
            <a:ext cx="2747486" cy="343495"/>
          </a:xfrm>
          <a:prstGeom prst="rect">
            <a:avLst/>
          </a:prstGeom>
          <a:noFill/>
          <a:ln/>
        </p:spPr>
        <p:txBody>
          <a:bodyPr wrap="none" lIns="0" tIns="0" rIns="0" bIns="0" rtlCol="0" anchor="t"/>
          <a:lstStyle/>
          <a:p>
            <a:pPr algn="l" indent="0" marL="0">
              <a:lnSpc>
                <a:spcPts val="270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Educational Tools</a:t>
            </a:r>
            <a:endParaRPr lang="en-US" sz="2150" dirty="0"/>
          </a:p>
        </p:txBody>
      </p:sp>
      <p:sp>
        <p:nvSpPr>
          <p:cNvPr id="11" name="Text 6"/>
          <p:cNvSpPr/>
          <p:nvPr/>
        </p:nvSpPr>
        <p:spPr>
          <a:xfrm>
            <a:off x="10551200" y="2604611"/>
            <a:ext cx="3261836" cy="1494949"/>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Source Sans 3" pitchFamily="34" charset="0"/>
                <a:ea typeface="Source Sans 3" pitchFamily="34" charset="-122"/>
                <a:cs typeface="Source Sans 3" pitchFamily="34" charset="-120"/>
              </a:rPr>
              <a:t>Providing interactive platforms for learning and practicing sign language, making it more accessible to a wider audience.</a:t>
            </a:r>
            <a:endParaRPr lang="en-US" sz="1800" dirty="0"/>
          </a:p>
        </p:txBody>
      </p:sp>
      <p:pic>
        <p:nvPicPr>
          <p:cNvPr id="12" name="Image 3" descr="preencoded.png">    </p:cNvPr>
          <p:cNvPicPr>
            <a:picLocks noChangeAspect="1"/>
          </p:cNvPicPr>
          <p:nvPr/>
        </p:nvPicPr>
        <p:blipFill>
          <a:blip r:embed="rId4"/>
          <a:stretch>
            <a:fillRect/>
          </a:stretch>
        </p:blipFill>
        <p:spPr>
          <a:xfrm>
            <a:off x="817364" y="4940379"/>
            <a:ext cx="583763" cy="583763"/>
          </a:xfrm>
          <a:prstGeom prst="rect">
            <a:avLst/>
          </a:prstGeom>
        </p:spPr>
      </p:pic>
      <p:sp>
        <p:nvSpPr>
          <p:cNvPr id="13" name="Text 7"/>
          <p:cNvSpPr/>
          <p:nvPr/>
        </p:nvSpPr>
        <p:spPr>
          <a:xfrm>
            <a:off x="1692950" y="5078968"/>
            <a:ext cx="2747486" cy="343495"/>
          </a:xfrm>
          <a:prstGeom prst="rect">
            <a:avLst/>
          </a:prstGeom>
          <a:noFill/>
          <a:ln/>
        </p:spPr>
        <p:txBody>
          <a:bodyPr wrap="none" lIns="0" tIns="0" rIns="0" bIns="0" rtlCol="0" anchor="t"/>
          <a:lstStyle/>
          <a:p>
            <a:pPr algn="l" indent="0" marL="0">
              <a:lnSpc>
                <a:spcPts val="270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Smart Home Control</a:t>
            </a:r>
            <a:endParaRPr lang="en-US" sz="2150" dirty="0"/>
          </a:p>
        </p:txBody>
      </p:sp>
      <p:sp>
        <p:nvSpPr>
          <p:cNvPr id="14" name="Text 8"/>
          <p:cNvSpPr/>
          <p:nvPr/>
        </p:nvSpPr>
        <p:spPr>
          <a:xfrm>
            <a:off x="1692950" y="5562481"/>
            <a:ext cx="3261717" cy="1494949"/>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Source Sans 3" pitchFamily="34" charset="0"/>
                <a:ea typeface="Source Sans 3" pitchFamily="34" charset="-122"/>
                <a:cs typeface="Source Sans 3" pitchFamily="34" charset="-120"/>
              </a:rPr>
              <a:t>Enabling intuitive control of smart devices and appliances through gestures, enhancing accessibility for disabled users.</a:t>
            </a:r>
            <a:endParaRPr lang="en-US" sz="1800" dirty="0"/>
          </a:p>
        </p:txBody>
      </p:sp>
      <p:pic>
        <p:nvPicPr>
          <p:cNvPr id="15" name="Image 4" descr="preencoded.png">    </p:cNvPr>
          <p:cNvPicPr>
            <a:picLocks noChangeAspect="1"/>
          </p:cNvPicPr>
          <p:nvPr/>
        </p:nvPicPr>
        <p:blipFill>
          <a:blip r:embed="rId5"/>
          <a:stretch>
            <a:fillRect/>
          </a:stretch>
        </p:blipFill>
        <p:spPr>
          <a:xfrm>
            <a:off x="5246489" y="4940379"/>
            <a:ext cx="583763" cy="583763"/>
          </a:xfrm>
          <a:prstGeom prst="rect">
            <a:avLst/>
          </a:prstGeom>
        </p:spPr>
      </p:pic>
      <p:sp>
        <p:nvSpPr>
          <p:cNvPr id="16" name="Text 9"/>
          <p:cNvSpPr/>
          <p:nvPr/>
        </p:nvSpPr>
        <p:spPr>
          <a:xfrm>
            <a:off x="6122075" y="5078968"/>
            <a:ext cx="3261717" cy="686991"/>
          </a:xfrm>
          <a:prstGeom prst="rect">
            <a:avLst/>
          </a:prstGeom>
          <a:noFill/>
          <a:ln/>
        </p:spPr>
        <p:txBody>
          <a:bodyPr wrap="square" lIns="0" tIns="0" rIns="0" bIns="0" rtlCol="0" anchor="t"/>
          <a:lstStyle/>
          <a:p>
            <a:pPr algn="l" indent="0" marL="0">
              <a:lnSpc>
                <a:spcPts val="2700"/>
              </a:lnSpc>
              <a:buNone/>
            </a:pPr>
            <a:r>
              <a:rPr lang="en-US" sz="2150" dirty="0">
                <a:solidFill>
                  <a:srgbClr val="272525"/>
                </a:solidFill>
                <a:latin typeface="Source Serif 4 Semi Bold" pitchFamily="34" charset="0"/>
                <a:ea typeface="Source Serif 4 Semi Bold" pitchFamily="34" charset="-122"/>
                <a:cs typeface="Source Serif 4 Semi Bold" pitchFamily="34" charset="-120"/>
              </a:rPr>
              <a:t>Dynamic Gesture Foundation</a:t>
            </a:r>
            <a:endParaRPr lang="en-US" sz="2150" dirty="0"/>
          </a:p>
        </p:txBody>
      </p:sp>
      <p:sp>
        <p:nvSpPr>
          <p:cNvPr id="17" name="Text 10"/>
          <p:cNvSpPr/>
          <p:nvPr/>
        </p:nvSpPr>
        <p:spPr>
          <a:xfrm>
            <a:off x="6122075" y="5905976"/>
            <a:ext cx="3261717" cy="1494949"/>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Source Sans 3" pitchFamily="34" charset="0"/>
                <a:ea typeface="Source Sans 3" pitchFamily="34" charset="-122"/>
                <a:cs typeface="Source Sans 3" pitchFamily="34" charset="-120"/>
              </a:rPr>
              <a:t>Laying the groundwork for future expansion into more complex, dynamic gesture recognition, moving beyond static signs.</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39591" y="423982"/>
            <a:ext cx="4646890" cy="453390"/>
          </a:xfrm>
          <a:prstGeom prst="rect">
            <a:avLst/>
          </a:prstGeom>
          <a:noFill/>
          <a:ln/>
        </p:spPr>
        <p:txBody>
          <a:bodyPr wrap="none" lIns="0" tIns="0" rIns="0" bIns="0" rtlCol="0" anchor="t"/>
          <a:lstStyle/>
          <a:p>
            <a:pPr algn="l" indent="0" marL="0">
              <a:lnSpc>
                <a:spcPts val="3550"/>
              </a:lnSpc>
              <a:buNone/>
            </a:pPr>
            <a:r>
              <a:rPr lang="en-US" sz="2850" dirty="0">
                <a:solidFill>
                  <a:srgbClr val="D73AD7"/>
                </a:solidFill>
                <a:latin typeface="Source Serif 4 Semi Bold" pitchFamily="34" charset="0"/>
                <a:ea typeface="Source Serif 4 Semi Bold" pitchFamily="34" charset="-122"/>
                <a:cs typeface="Source Serif 4 Semi Bold" pitchFamily="34" charset="-120"/>
              </a:rPr>
              <a:t>Future Scope &amp; Challenges</a:t>
            </a:r>
            <a:endParaRPr lang="en-US" sz="2850" dirty="0"/>
          </a:p>
        </p:txBody>
      </p:sp>
      <p:sp>
        <p:nvSpPr>
          <p:cNvPr id="3" name="Text 1"/>
          <p:cNvSpPr/>
          <p:nvPr/>
        </p:nvSpPr>
        <p:spPr>
          <a:xfrm>
            <a:off x="539591" y="1262777"/>
            <a:ext cx="3454479" cy="226814"/>
          </a:xfrm>
          <a:prstGeom prst="rect">
            <a:avLst/>
          </a:prstGeom>
          <a:noFill/>
          <a:ln/>
        </p:spPr>
        <p:txBody>
          <a:bodyPr wrap="none" lIns="0" tIns="0" rIns="0" bIns="0" rtlCol="0" anchor="t"/>
          <a:lstStyle/>
          <a:p>
            <a:pPr algn="l" indent="0" marL="0">
              <a:lnSpc>
                <a:spcPts val="1750"/>
              </a:lnSpc>
              <a:buNone/>
            </a:pPr>
            <a:r>
              <a:rPr lang="en-US" sz="1400" dirty="0">
                <a:solidFill>
                  <a:srgbClr val="D73AD7"/>
                </a:solidFill>
                <a:latin typeface="Source Serif 4 Semi Bold" pitchFamily="34" charset="0"/>
                <a:ea typeface="Source Serif 4 Semi Bold" pitchFamily="34" charset="-122"/>
                <a:cs typeface="Source Serif 4 Semi Bold" pitchFamily="34" charset="-120"/>
              </a:rPr>
              <a:t>Expanding Dataset &amp; Dynamic Gestures</a:t>
            </a:r>
            <a:endParaRPr lang="en-US" sz="1400" dirty="0"/>
          </a:p>
        </p:txBody>
      </p:sp>
      <p:sp>
        <p:nvSpPr>
          <p:cNvPr id="4" name="Text 2"/>
          <p:cNvSpPr/>
          <p:nvPr/>
        </p:nvSpPr>
        <p:spPr>
          <a:xfrm>
            <a:off x="539591" y="1643777"/>
            <a:ext cx="6587609" cy="493395"/>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Source Sans 3" pitchFamily="34" charset="0"/>
                <a:ea typeface="Source Sans 3" pitchFamily="34" charset="-122"/>
                <a:cs typeface="Source Sans 3" pitchFamily="34" charset="-120"/>
              </a:rPr>
              <a:t>The next step involves significantly extending the dataset to include dynamic gestures (e.g., J and Z) and continuous sign language sequences, capturing the fluidity of real-world communication.</a:t>
            </a:r>
            <a:endParaRPr lang="en-US" sz="1200" dirty="0"/>
          </a:p>
        </p:txBody>
      </p:sp>
      <p:pic>
        <p:nvPicPr>
          <p:cNvPr id="5" name="Image 0" descr="preencoded.png">    </p:cNvPr>
          <p:cNvPicPr>
            <a:picLocks noChangeAspect="1"/>
          </p:cNvPicPr>
          <p:nvPr/>
        </p:nvPicPr>
        <p:blipFill>
          <a:blip r:embed="rId1"/>
          <a:stretch>
            <a:fillRect/>
          </a:stretch>
        </p:blipFill>
        <p:spPr>
          <a:xfrm>
            <a:off x="539591" y="2310527"/>
            <a:ext cx="6587609" cy="6587609"/>
          </a:xfrm>
          <a:prstGeom prst="rect">
            <a:avLst/>
          </a:prstGeom>
        </p:spPr>
      </p:pic>
      <p:sp>
        <p:nvSpPr>
          <p:cNvPr id="6" name="Text 3"/>
          <p:cNvSpPr/>
          <p:nvPr/>
        </p:nvSpPr>
        <p:spPr>
          <a:xfrm>
            <a:off x="7510820" y="1262777"/>
            <a:ext cx="3506272" cy="226814"/>
          </a:xfrm>
          <a:prstGeom prst="rect">
            <a:avLst/>
          </a:prstGeom>
          <a:noFill/>
          <a:ln/>
        </p:spPr>
        <p:txBody>
          <a:bodyPr wrap="none" lIns="0" tIns="0" rIns="0" bIns="0" rtlCol="0" anchor="t"/>
          <a:lstStyle/>
          <a:p>
            <a:pPr algn="l" indent="0" marL="0">
              <a:lnSpc>
                <a:spcPts val="1750"/>
              </a:lnSpc>
              <a:buNone/>
            </a:pPr>
            <a:r>
              <a:rPr lang="en-US" sz="1400" dirty="0">
                <a:solidFill>
                  <a:srgbClr val="D73AD7"/>
                </a:solidFill>
                <a:latin typeface="Source Serif 4 Semi Bold" pitchFamily="34" charset="0"/>
                <a:ea typeface="Source Serif 4 Semi Bold" pitchFamily="34" charset="-122"/>
                <a:cs typeface="Source Serif 4 Semi Bold" pitchFamily="34" charset="-120"/>
              </a:rPr>
              <a:t>Robustness &amp; Environment Adaptability</a:t>
            </a:r>
            <a:endParaRPr lang="en-US" sz="1400" dirty="0"/>
          </a:p>
        </p:txBody>
      </p:sp>
      <p:sp>
        <p:nvSpPr>
          <p:cNvPr id="7" name="Text 4"/>
          <p:cNvSpPr/>
          <p:nvPr/>
        </p:nvSpPr>
        <p:spPr>
          <a:xfrm>
            <a:off x="7510820" y="1643777"/>
            <a:ext cx="6587609" cy="493395"/>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Source Sans 3" pitchFamily="34" charset="0"/>
                <a:ea typeface="Source Sans 3" pitchFamily="34" charset="-122"/>
                <a:cs typeface="Source Sans 3" pitchFamily="34" charset="-120"/>
              </a:rPr>
              <a:t>Improving the model's resilience to diverse backgrounds, varying lighting conditions, and different hand shapes is crucial for practical deployment in varied real-world settings.</a:t>
            </a:r>
            <a:endParaRPr lang="en-US" sz="1200" dirty="0"/>
          </a:p>
        </p:txBody>
      </p:sp>
      <p:sp>
        <p:nvSpPr>
          <p:cNvPr id="8" name="Text 5"/>
          <p:cNvSpPr/>
          <p:nvPr/>
        </p:nvSpPr>
        <p:spPr>
          <a:xfrm>
            <a:off x="7510820" y="2291358"/>
            <a:ext cx="2499717" cy="226814"/>
          </a:xfrm>
          <a:prstGeom prst="rect">
            <a:avLst/>
          </a:prstGeom>
          <a:noFill/>
          <a:ln/>
        </p:spPr>
        <p:txBody>
          <a:bodyPr wrap="none" lIns="0" tIns="0" rIns="0" bIns="0" rtlCol="0" anchor="t"/>
          <a:lstStyle/>
          <a:p>
            <a:pPr algn="l" indent="0" marL="0">
              <a:lnSpc>
                <a:spcPts val="1750"/>
              </a:lnSpc>
              <a:buNone/>
            </a:pPr>
            <a:r>
              <a:rPr lang="en-US" sz="1400" dirty="0">
                <a:solidFill>
                  <a:srgbClr val="D73AD7"/>
                </a:solidFill>
                <a:latin typeface="Source Serif 4 Semi Bold" pitchFamily="34" charset="0"/>
                <a:ea typeface="Source Serif 4 Semi Bold" pitchFamily="34" charset="-122"/>
                <a:cs typeface="Source Serif 4 Semi Bold" pitchFamily="34" charset="-120"/>
              </a:rPr>
              <a:t>Multimodal Data Integration</a:t>
            </a:r>
            <a:endParaRPr lang="en-US" sz="1400" dirty="0"/>
          </a:p>
        </p:txBody>
      </p:sp>
      <p:sp>
        <p:nvSpPr>
          <p:cNvPr id="9" name="Text 6"/>
          <p:cNvSpPr/>
          <p:nvPr/>
        </p:nvSpPr>
        <p:spPr>
          <a:xfrm>
            <a:off x="7510820" y="2672358"/>
            <a:ext cx="6587609" cy="493395"/>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Source Sans 3" pitchFamily="34" charset="0"/>
                <a:ea typeface="Source Sans 3" pitchFamily="34" charset="-122"/>
                <a:cs typeface="Source Sans 3" pitchFamily="34" charset="-120"/>
              </a:rPr>
              <a:t>Incorporating additional data streams, such as hand pose estimation, depth sensor data, and facial expressions, will provide a richer context and significantly enhance recognition accuracy.</a:t>
            </a:r>
            <a:endParaRPr lang="en-US" sz="1200" dirty="0"/>
          </a:p>
        </p:txBody>
      </p:sp>
      <p:sp>
        <p:nvSpPr>
          <p:cNvPr id="10" name="Text 7"/>
          <p:cNvSpPr/>
          <p:nvPr/>
        </p:nvSpPr>
        <p:spPr>
          <a:xfrm>
            <a:off x="7510820" y="3319939"/>
            <a:ext cx="2525316" cy="226814"/>
          </a:xfrm>
          <a:prstGeom prst="rect">
            <a:avLst/>
          </a:prstGeom>
          <a:noFill/>
          <a:ln/>
        </p:spPr>
        <p:txBody>
          <a:bodyPr wrap="none" lIns="0" tIns="0" rIns="0" bIns="0" rtlCol="0" anchor="t"/>
          <a:lstStyle/>
          <a:p>
            <a:pPr algn="l" indent="0" marL="0">
              <a:lnSpc>
                <a:spcPts val="1750"/>
              </a:lnSpc>
              <a:buNone/>
            </a:pPr>
            <a:r>
              <a:rPr lang="en-US" sz="1400" dirty="0">
                <a:solidFill>
                  <a:srgbClr val="D73AD7"/>
                </a:solidFill>
                <a:latin typeface="Source Serif 4 Semi Bold" pitchFamily="34" charset="0"/>
                <a:ea typeface="Source Serif 4 Semi Bold" pitchFamily="34" charset="-122"/>
                <a:cs typeface="Source Serif 4 Semi Bold" pitchFamily="34" charset="-120"/>
              </a:rPr>
              <a:t>Deployment on Edge Devices</a:t>
            </a:r>
            <a:endParaRPr lang="en-US" sz="1400" dirty="0"/>
          </a:p>
        </p:txBody>
      </p:sp>
      <p:sp>
        <p:nvSpPr>
          <p:cNvPr id="11" name="Text 8"/>
          <p:cNvSpPr/>
          <p:nvPr/>
        </p:nvSpPr>
        <p:spPr>
          <a:xfrm>
            <a:off x="7510820" y="3700939"/>
            <a:ext cx="6587609" cy="493395"/>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Source Sans 3" pitchFamily="34" charset="0"/>
                <a:ea typeface="Source Sans 3" pitchFamily="34" charset="-122"/>
                <a:cs typeface="Source Sans 3" pitchFamily="34" charset="-120"/>
              </a:rPr>
              <a:t>Developing lightweight models optimised for mobile and embedded devices will enable widespread adoption and real-time processing without relying on cloud infrastructure.</a:t>
            </a:r>
            <a:endParaRPr lang="en-US" sz="1200" dirty="0"/>
          </a:p>
        </p:txBody>
      </p:sp>
      <p:sp>
        <p:nvSpPr>
          <p:cNvPr id="12" name="Text 9"/>
          <p:cNvSpPr/>
          <p:nvPr/>
        </p:nvSpPr>
        <p:spPr>
          <a:xfrm>
            <a:off x="7510820" y="4348520"/>
            <a:ext cx="2291239" cy="226814"/>
          </a:xfrm>
          <a:prstGeom prst="rect">
            <a:avLst/>
          </a:prstGeom>
          <a:noFill/>
          <a:ln/>
        </p:spPr>
        <p:txBody>
          <a:bodyPr wrap="none" lIns="0" tIns="0" rIns="0" bIns="0" rtlCol="0" anchor="t"/>
          <a:lstStyle/>
          <a:p>
            <a:pPr algn="l" indent="0" marL="0">
              <a:lnSpc>
                <a:spcPts val="1750"/>
              </a:lnSpc>
              <a:buNone/>
            </a:pPr>
            <a:r>
              <a:rPr lang="en-US" sz="1400" dirty="0">
                <a:solidFill>
                  <a:srgbClr val="D73AD7"/>
                </a:solidFill>
                <a:latin typeface="Source Serif 4 Semi Bold" pitchFamily="34" charset="0"/>
                <a:ea typeface="Source Serif 4 Semi Bold" pitchFamily="34" charset="-122"/>
                <a:cs typeface="Source Serif 4 Semi Bold" pitchFamily="34" charset="-120"/>
              </a:rPr>
              <a:t>Community Collaboration</a:t>
            </a:r>
            <a:endParaRPr lang="en-US" sz="1400" dirty="0"/>
          </a:p>
        </p:txBody>
      </p:sp>
      <p:sp>
        <p:nvSpPr>
          <p:cNvPr id="13" name="Text 10"/>
          <p:cNvSpPr/>
          <p:nvPr/>
        </p:nvSpPr>
        <p:spPr>
          <a:xfrm>
            <a:off x="7510820" y="4729520"/>
            <a:ext cx="6587609" cy="493395"/>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Source Sans 3" pitchFamily="34" charset="0"/>
                <a:ea typeface="Source Sans 3" pitchFamily="34" charset="-122"/>
                <a:cs typeface="Source Sans 3" pitchFamily="34" charset="-120"/>
              </a:rPr>
              <a:t>Crucial collaboration with linguists and the deaf community will ensure the development of culturally accurate and user-centric recognition systems that truly meet their needs.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2025-08-23T23:23:04Z</dcterms:created>
  <dcterms:modified xsi:type="dcterms:W3CDTF">2025-08-23T23:23:04Z</dcterms:modified>
</cp:coreProperties>
</file>